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62" r:id="rId2"/>
    <p:sldId id="291" r:id="rId3"/>
    <p:sldId id="292" r:id="rId4"/>
    <p:sldId id="293"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15" d="100"/>
          <a:sy n="115" d="100"/>
        </p:scale>
        <p:origin x="7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331BC7-A89E-EA4D-B796-FC50E286612F}" type="datetimeFigureOut">
              <a:rPr lang="en-US" smtClean="0"/>
              <a:t>9/26/2025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21CA45-99D1-D14E-B792-202DBCA06FAC}" type="slidenum">
              <a:rPr lang="en-US" smtClean="0"/>
              <a:t>‹#›</a:t>
            </a:fld>
            <a:endParaRPr lang="en-US"/>
          </a:p>
        </p:txBody>
      </p:sp>
    </p:spTree>
    <p:extLst>
      <p:ext uri="{BB962C8B-B14F-4D97-AF65-F5344CB8AC3E}">
        <p14:creationId xmlns:p14="http://schemas.microsoft.com/office/powerpoint/2010/main" val="1480737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114CB-2379-D048-8366-4A9C592D1BF8}" type="slidenum">
              <a:rPr lang="en-US" smtClean="0"/>
              <a:t>4</a:t>
            </a:fld>
            <a:endParaRPr lang="en-US"/>
          </a:p>
        </p:txBody>
      </p:sp>
    </p:spTree>
    <p:extLst>
      <p:ext uri="{BB962C8B-B14F-4D97-AF65-F5344CB8AC3E}">
        <p14:creationId xmlns:p14="http://schemas.microsoft.com/office/powerpoint/2010/main" val="1607878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99DB-EFD3-C296-555A-6034E43257A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2E468A2-6B10-CBC0-D335-5FCE86D357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E9B3BCC-8772-D49C-679C-8200553EC665}"/>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5" name="Footer Placeholder 4">
            <a:extLst>
              <a:ext uri="{FF2B5EF4-FFF2-40B4-BE49-F238E27FC236}">
                <a16:creationId xmlns:a16="http://schemas.microsoft.com/office/drawing/2014/main" id="{97CE2361-BF22-FB37-F9C3-418987FC76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7A27C7-D665-A718-195A-66119C301E65}"/>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4081277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FDB24-DEFE-0A0B-8786-99531B008D9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AFC74A9-B460-FC42-0F29-899707A5C6D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0C0A556-6A6B-8890-6440-B2B7CC5D48B2}"/>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5" name="Footer Placeholder 4">
            <a:extLst>
              <a:ext uri="{FF2B5EF4-FFF2-40B4-BE49-F238E27FC236}">
                <a16:creationId xmlns:a16="http://schemas.microsoft.com/office/drawing/2014/main" id="{CBD81687-B970-2A4F-C80E-1F46EF3DB7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979A0-10C2-F72A-39F2-5FFC5B002E25}"/>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405888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3EC38E-2E24-AAF1-5270-67BA13BE0B2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9FC2551-C22D-FDB7-019C-8A44CEE529D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F79B2E0-2078-F064-DDA9-7F93F91D3850}"/>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5" name="Footer Placeholder 4">
            <a:extLst>
              <a:ext uri="{FF2B5EF4-FFF2-40B4-BE49-F238E27FC236}">
                <a16:creationId xmlns:a16="http://schemas.microsoft.com/office/drawing/2014/main" id="{6DD16845-033E-C316-957F-36E1F9A576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48C594-E9B7-F5EA-811D-4C5725D19A0B}"/>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11692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D006B-584B-F223-AA61-1C84BB19ADC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588CC58-573F-91EB-0D9E-3858B9EBC0B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E240DF-976F-CEFA-0B82-80B1ED31FBE6}"/>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5" name="Footer Placeholder 4">
            <a:extLst>
              <a:ext uri="{FF2B5EF4-FFF2-40B4-BE49-F238E27FC236}">
                <a16:creationId xmlns:a16="http://schemas.microsoft.com/office/drawing/2014/main" id="{83967C34-998D-B940-BF82-F97A4B9A32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F9B116-6251-68B8-F1BE-E8E17E9C7FB8}"/>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1898024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B1730-5C36-C55E-A327-1A2A5767E4F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3527008-EFC9-F801-16B1-0E28A336AA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1B8EA49-76B1-F2A5-060E-902CCDFDCFD3}"/>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5" name="Footer Placeholder 4">
            <a:extLst>
              <a:ext uri="{FF2B5EF4-FFF2-40B4-BE49-F238E27FC236}">
                <a16:creationId xmlns:a16="http://schemas.microsoft.com/office/drawing/2014/main" id="{6DB20E4C-CBD5-86FB-D443-A9CABA7306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6C9610-306B-7034-76AE-446B1BFFB269}"/>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2766003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1AB35-9291-D8F0-C529-0021843958D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7BF7395-F86D-3944-E12B-DC2BC36FF7F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7E12505-4D0B-0F21-E3F7-B342BFC8606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9D543EF-0ABB-DE00-5472-D4984A03D196}"/>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6" name="Footer Placeholder 5">
            <a:extLst>
              <a:ext uri="{FF2B5EF4-FFF2-40B4-BE49-F238E27FC236}">
                <a16:creationId xmlns:a16="http://schemas.microsoft.com/office/drawing/2014/main" id="{DEA0D6E1-EB49-5AAF-C6CD-C13AD20CE2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230527-006D-4AFE-8BFA-CB84335EB469}"/>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2337988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553D9-7F44-565B-B384-6CCA30982D0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C71CEB1-174A-61E2-6F80-53F956D4B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7E58FE6-AF71-F3BC-2C3B-01AFF0DD2F4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48B4094-3B32-716F-723B-D99646CA43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8C150D5-D054-FD43-FB73-BC9955F7C56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49F923-25A0-93B3-2684-12690661D39C}"/>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8" name="Footer Placeholder 7">
            <a:extLst>
              <a:ext uri="{FF2B5EF4-FFF2-40B4-BE49-F238E27FC236}">
                <a16:creationId xmlns:a16="http://schemas.microsoft.com/office/drawing/2014/main" id="{F6C76D9A-DCA8-6A44-F4F4-794EE3BCC0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E629A9-4972-ED4B-3ACF-912D5CA7350D}"/>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669509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4B320-6ED7-93C6-2609-CAAE8205C4A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FD116B3-8E35-0226-D6ED-2F21A0C7CE99}"/>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4" name="Footer Placeholder 3">
            <a:extLst>
              <a:ext uri="{FF2B5EF4-FFF2-40B4-BE49-F238E27FC236}">
                <a16:creationId xmlns:a16="http://schemas.microsoft.com/office/drawing/2014/main" id="{BC982E0B-4634-9AB4-F393-5E6132190A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9E168B-7725-2CB0-2182-2FA0C2E36B45}"/>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2804210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A62A31-1BCE-DA8C-B133-F10B609F9504}"/>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3" name="Footer Placeholder 2">
            <a:extLst>
              <a:ext uri="{FF2B5EF4-FFF2-40B4-BE49-F238E27FC236}">
                <a16:creationId xmlns:a16="http://schemas.microsoft.com/office/drawing/2014/main" id="{2EB03363-B064-CFCF-2E42-24252328BB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3BA115-C360-FEFC-301F-E6D8FC2B052B}"/>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911178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0244C-9CF4-17D0-B414-D4DB8036C2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342BB5E-95E8-8ED5-7F8A-D933317A03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0068F50-2C50-CABB-56E6-44797087F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5D7D99-2FA7-3936-2935-68C21581B55F}"/>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6" name="Footer Placeholder 5">
            <a:extLst>
              <a:ext uri="{FF2B5EF4-FFF2-40B4-BE49-F238E27FC236}">
                <a16:creationId xmlns:a16="http://schemas.microsoft.com/office/drawing/2014/main" id="{2FAD7914-6307-A6CD-9AF0-DA906B3277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DC64F0-5E86-5172-7DA9-61B22056052B}"/>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4026923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2C31C-E758-D9CE-BC33-FC0886D6383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23859F9-518D-D0EF-4AEC-F30C8A4EB5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88B3DF-02A9-7BFF-D892-A0A55F7D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F4D69B7-4084-017B-120F-03FF1FFAA856}"/>
              </a:ext>
            </a:extLst>
          </p:cNvPr>
          <p:cNvSpPr>
            <a:spLocks noGrp="1"/>
          </p:cNvSpPr>
          <p:nvPr>
            <p:ph type="dt" sz="half" idx="10"/>
          </p:nvPr>
        </p:nvSpPr>
        <p:spPr/>
        <p:txBody>
          <a:bodyPr/>
          <a:lstStyle/>
          <a:p>
            <a:fld id="{3454860D-C2B5-9F4B-9AA3-6891BC1D697E}" type="datetimeFigureOut">
              <a:rPr lang="en-US" smtClean="0"/>
              <a:t>9/26/2025</a:t>
            </a:fld>
            <a:endParaRPr lang="en-US"/>
          </a:p>
        </p:txBody>
      </p:sp>
      <p:sp>
        <p:nvSpPr>
          <p:cNvPr id="6" name="Footer Placeholder 5">
            <a:extLst>
              <a:ext uri="{FF2B5EF4-FFF2-40B4-BE49-F238E27FC236}">
                <a16:creationId xmlns:a16="http://schemas.microsoft.com/office/drawing/2014/main" id="{044C3421-9E53-F754-E532-450FBD3AE8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02A9E5-6637-004F-D932-4ABE76FABF1B}"/>
              </a:ext>
            </a:extLst>
          </p:cNvPr>
          <p:cNvSpPr>
            <a:spLocks noGrp="1"/>
          </p:cNvSpPr>
          <p:nvPr>
            <p:ph type="sldNum" sz="quarter" idx="12"/>
          </p:nvPr>
        </p:nvSpPr>
        <p:spPr/>
        <p:txBody>
          <a:bodyPr/>
          <a:lstStyle/>
          <a:p>
            <a:fld id="{9AEB526E-BEB3-264A-9E5B-EFD96559D00F}" type="slidenum">
              <a:rPr lang="en-US" smtClean="0"/>
              <a:t>‹#›</a:t>
            </a:fld>
            <a:endParaRPr lang="en-US"/>
          </a:p>
        </p:txBody>
      </p:sp>
    </p:spTree>
    <p:extLst>
      <p:ext uri="{BB962C8B-B14F-4D97-AF65-F5344CB8AC3E}">
        <p14:creationId xmlns:p14="http://schemas.microsoft.com/office/powerpoint/2010/main" val="239557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02E3C1-619C-4B46-258F-7017ECD60C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BB1372-A16F-AF74-8DBC-FE82A89903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73A19B5-81E3-C42C-DB9F-EBE7DF0347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54860D-C2B5-9F4B-9AA3-6891BC1D697E}" type="datetimeFigureOut">
              <a:rPr lang="en-US" smtClean="0"/>
              <a:t>9/26/2025</a:t>
            </a:fld>
            <a:endParaRPr lang="en-US"/>
          </a:p>
        </p:txBody>
      </p:sp>
      <p:sp>
        <p:nvSpPr>
          <p:cNvPr id="5" name="Footer Placeholder 4">
            <a:extLst>
              <a:ext uri="{FF2B5EF4-FFF2-40B4-BE49-F238E27FC236}">
                <a16:creationId xmlns:a16="http://schemas.microsoft.com/office/drawing/2014/main" id="{4D99BF85-C067-A0A3-DF66-F9B4D0A0EE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3080FFA-A032-875B-4941-B5C6E454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EB526E-BEB3-264A-9E5B-EFD96559D00F}" type="slidenum">
              <a:rPr lang="en-US" smtClean="0"/>
              <a:t>‹#›</a:t>
            </a:fld>
            <a:endParaRPr lang="en-US"/>
          </a:p>
        </p:txBody>
      </p:sp>
    </p:spTree>
    <p:extLst>
      <p:ext uri="{BB962C8B-B14F-4D97-AF65-F5344CB8AC3E}">
        <p14:creationId xmlns:p14="http://schemas.microsoft.com/office/powerpoint/2010/main" val="709226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deesidegolfclub.com/wp-content/uploads/2024/09/Deeside-Golf-Club-Gallery-1080-x-10-12.jpg"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deesidegolfclub.com/"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A3B09-6620-6731-E88F-2ACDD62BFBDE}"/>
              </a:ext>
            </a:extLst>
          </p:cNvPr>
          <p:cNvSpPr>
            <a:spLocks noGrp="1"/>
          </p:cNvSpPr>
          <p:nvPr>
            <p:ph type="ctrTitle"/>
          </p:nvPr>
        </p:nvSpPr>
        <p:spPr>
          <a:xfrm>
            <a:off x="838200" y="5595614"/>
            <a:ext cx="6784181" cy="913975"/>
          </a:xfrm>
        </p:spPr>
        <p:txBody>
          <a:bodyPr anchor="ctr">
            <a:normAutofit/>
          </a:bodyPr>
          <a:lstStyle/>
          <a:p>
            <a:pPr algn="l"/>
            <a:r>
              <a:rPr lang="en-US" sz="4000" dirty="0">
                <a:solidFill>
                  <a:srgbClr val="FFFFFF"/>
                </a:solidFill>
              </a:rPr>
              <a:t>STRATEGIC</a:t>
            </a:r>
            <a:endParaRPr lang="en-US" sz="4000" dirty="0"/>
          </a:p>
        </p:txBody>
      </p:sp>
      <p:sp>
        <p:nvSpPr>
          <p:cNvPr id="3" name="Subtitle 2">
            <a:extLst>
              <a:ext uri="{FF2B5EF4-FFF2-40B4-BE49-F238E27FC236}">
                <a16:creationId xmlns:a16="http://schemas.microsoft.com/office/drawing/2014/main" id="{4080118C-F879-7918-58C0-BC370D315939}"/>
              </a:ext>
            </a:extLst>
          </p:cNvPr>
          <p:cNvSpPr>
            <a:spLocks noGrp="1"/>
          </p:cNvSpPr>
          <p:nvPr>
            <p:ph type="subTitle" idx="1"/>
          </p:nvPr>
        </p:nvSpPr>
        <p:spPr>
          <a:xfrm>
            <a:off x="7908132" y="5586418"/>
            <a:ext cx="3407569" cy="934080"/>
          </a:xfrm>
        </p:spPr>
        <p:txBody>
          <a:bodyPr anchor="ctr">
            <a:normAutofit/>
          </a:bodyPr>
          <a:lstStyle/>
          <a:p>
            <a:pPr algn="r"/>
            <a:r>
              <a:rPr lang="en-US" sz="3600" dirty="0">
                <a:solidFill>
                  <a:srgbClr val="FFFFFF"/>
                </a:solidFill>
              </a:rPr>
              <a:t>2026-2030</a:t>
            </a:r>
          </a:p>
        </p:txBody>
      </p:sp>
      <p:pic>
        <p:nvPicPr>
          <p:cNvPr id="12" name="Picture 151">
            <a:hlinkClick r:id="rId2"/>
            <a:extLst>
              <a:ext uri="{FF2B5EF4-FFF2-40B4-BE49-F238E27FC236}">
                <a16:creationId xmlns:a16="http://schemas.microsoft.com/office/drawing/2014/main" id="{BB69A339-1F3A-AA96-B838-3F93BD5AF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5428" r="2" b="10352"/>
          <a:stretch/>
        </p:blipFill>
        <p:spPr bwMode="auto">
          <a:xfrm>
            <a:off x="-7940" y="1293225"/>
            <a:ext cx="6278111" cy="40319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5">
            <a:extLst>
              <a:ext uri="{FF2B5EF4-FFF2-40B4-BE49-F238E27FC236}">
                <a16:creationId xmlns:a16="http://schemas.microsoft.com/office/drawing/2014/main" id="{DD403DDA-7BCC-0F3C-43ED-9B01F816F8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55" r="-2" b="29758"/>
          <a:stretch/>
        </p:blipFill>
        <p:spPr bwMode="auto">
          <a:xfrm>
            <a:off x="6347344" y="1306299"/>
            <a:ext cx="5844657" cy="4031940"/>
          </a:xfrm>
          <a:prstGeom prst="rect">
            <a:avLst/>
          </a:prstGeom>
          <a:noFill/>
          <a:extLst>
            <a:ext uri="{909E8E84-426E-40DD-AFC4-6F175D3DCCD1}">
              <a14:hiddenFill xmlns:a14="http://schemas.microsoft.com/office/drawing/2010/main">
                <a:solidFill>
                  <a:srgbClr val="FFFFFF"/>
                </a:solidFill>
              </a14:hiddenFill>
            </a:ext>
          </a:extLst>
        </p:spPr>
      </p:pic>
      <p:pic>
        <p:nvPicPr>
          <p:cNvPr id="1205" name="Picture 181" descr="Deeside Logo">
            <a:hlinkClick r:id="rId5"/>
            <a:extLst>
              <a:ext uri="{FF2B5EF4-FFF2-40B4-BE49-F238E27FC236}">
                <a16:creationId xmlns:a16="http://schemas.microsoft.com/office/drawing/2014/main" id="{CFBDAF12-6297-7404-1939-0863B5C2E3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8280" y="35456"/>
            <a:ext cx="4856546" cy="124115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5D2B22E2-9B4C-C020-D17E-BBEBCAB3FBAE}"/>
              </a:ext>
            </a:extLst>
          </p:cNvPr>
          <p:cNvSpPr txBox="1">
            <a:spLocks/>
          </p:cNvSpPr>
          <p:nvPr/>
        </p:nvSpPr>
        <p:spPr>
          <a:xfrm>
            <a:off x="459259" y="5582551"/>
            <a:ext cx="10894541" cy="913975"/>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t>STRATEGIC PLAN 2026-2030 – Q&amp;A</a:t>
            </a:r>
          </a:p>
        </p:txBody>
      </p:sp>
    </p:spTree>
    <p:extLst>
      <p:ext uri="{BB962C8B-B14F-4D97-AF65-F5344CB8AC3E}">
        <p14:creationId xmlns:p14="http://schemas.microsoft.com/office/powerpoint/2010/main" val="309950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0" nodeType="withEffect">
                                  <p:stCondLst>
                                    <p:cond delay="1000"/>
                                  </p:stCondLst>
                                  <p:iterate type="lt">
                                    <p:tmPct val="10000"/>
                                  </p:iterate>
                                  <p:childTnLst>
                                    <p:set>
                                      <p:cBhvr>
                                        <p:cTn id="12" dur="1" fill="hold">
                                          <p:stCondLst>
                                            <p:cond delay="0"/>
                                          </p:stCondLst>
                                        </p:cTn>
                                        <p:tgtEl>
                                          <p:spTgt spid="4"/>
                                        </p:tgtEl>
                                        <p:attrNameLst>
                                          <p:attrName>style.visibility</p:attrName>
                                        </p:attrNameLst>
                                      </p:cBhvr>
                                      <p:to>
                                        <p:strVal val="visible"/>
                                      </p:to>
                                    </p:set>
                                    <p:animEffect transition="in" filter="fade">
                                      <p:cBhvr>
                                        <p:cTn id="13"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03F5C-1CA6-2DF7-4512-1A1CC06E7818}"/>
              </a:ext>
            </a:extLst>
          </p:cNvPr>
          <p:cNvSpPr>
            <a:spLocks noGrp="1"/>
          </p:cNvSpPr>
          <p:nvPr>
            <p:ph type="title"/>
          </p:nvPr>
        </p:nvSpPr>
        <p:spPr>
          <a:xfrm>
            <a:off x="487878" y="323561"/>
            <a:ext cx="10515600" cy="893659"/>
          </a:xfrm>
        </p:spPr>
        <p:txBody>
          <a:bodyPr/>
          <a:lstStyle/>
          <a:p>
            <a:r>
              <a:rPr lang="en-US" dirty="0"/>
              <a:t>Q&amp;A Courses</a:t>
            </a:r>
          </a:p>
        </p:txBody>
      </p:sp>
      <p:sp>
        <p:nvSpPr>
          <p:cNvPr id="3" name="Date Placeholder 2">
            <a:extLst>
              <a:ext uri="{FF2B5EF4-FFF2-40B4-BE49-F238E27FC236}">
                <a16:creationId xmlns:a16="http://schemas.microsoft.com/office/drawing/2014/main" id="{B7D9EBCA-70E1-F3C3-C288-825D2FD29B5B}"/>
              </a:ext>
            </a:extLst>
          </p:cNvPr>
          <p:cNvSpPr>
            <a:spLocks noGrp="1"/>
          </p:cNvSpPr>
          <p:nvPr>
            <p:ph type="dt" sz="half" idx="10"/>
          </p:nvPr>
        </p:nvSpPr>
        <p:spPr/>
        <p:txBody>
          <a:bodyPr/>
          <a:lstStyle/>
          <a:p>
            <a:fld id="{49AE74F2-C569-4347-823F-1B5917C462F1}" type="datetime1">
              <a:rPr lang="en-GB" smtClean="0"/>
              <a:t>26/09/2025</a:t>
            </a:fld>
            <a:endParaRPr lang="en-US" dirty="0"/>
          </a:p>
        </p:txBody>
      </p:sp>
      <p:sp>
        <p:nvSpPr>
          <p:cNvPr id="4" name="Slide Number Placeholder 3">
            <a:extLst>
              <a:ext uri="{FF2B5EF4-FFF2-40B4-BE49-F238E27FC236}">
                <a16:creationId xmlns:a16="http://schemas.microsoft.com/office/drawing/2014/main" id="{C697EEAD-2691-D437-B7E4-B700AF93174C}"/>
              </a:ext>
            </a:extLst>
          </p:cNvPr>
          <p:cNvSpPr>
            <a:spLocks noGrp="1"/>
          </p:cNvSpPr>
          <p:nvPr>
            <p:ph type="sldNum" sz="quarter" idx="12"/>
          </p:nvPr>
        </p:nvSpPr>
        <p:spPr/>
        <p:txBody>
          <a:bodyPr/>
          <a:lstStyle/>
          <a:p>
            <a:fld id="{9C56C8D6-8E90-0343-8E34-2126625EC9F4}" type="slidenum">
              <a:rPr lang="en-US" smtClean="0"/>
              <a:t>2</a:t>
            </a:fld>
            <a:endParaRPr lang="en-US" dirty="0"/>
          </a:p>
        </p:txBody>
      </p:sp>
      <p:graphicFrame>
        <p:nvGraphicFramePr>
          <p:cNvPr id="6" name="Table 5">
            <a:extLst>
              <a:ext uri="{FF2B5EF4-FFF2-40B4-BE49-F238E27FC236}">
                <a16:creationId xmlns:a16="http://schemas.microsoft.com/office/drawing/2014/main" id="{B64757BD-2E8C-A9CC-2182-7873B12AEBD0}"/>
              </a:ext>
            </a:extLst>
          </p:cNvPr>
          <p:cNvGraphicFramePr>
            <a:graphicFrameLocks noGrp="1"/>
          </p:cNvGraphicFramePr>
          <p:nvPr/>
        </p:nvGraphicFramePr>
        <p:xfrm>
          <a:off x="222514" y="1643066"/>
          <a:ext cx="11403429" cy="4964332"/>
        </p:xfrm>
        <a:graphic>
          <a:graphicData uri="http://schemas.openxmlformats.org/drawingml/2006/table">
            <a:tbl>
              <a:tblPr firstRow="1" bandRow="1">
                <a:tableStyleId>{5C22544A-7EE6-4342-B048-85BDC9FD1C3A}</a:tableStyleId>
              </a:tblPr>
              <a:tblGrid>
                <a:gridCol w="365671">
                  <a:extLst>
                    <a:ext uri="{9D8B030D-6E8A-4147-A177-3AD203B41FA5}">
                      <a16:colId xmlns:a16="http://schemas.microsoft.com/office/drawing/2014/main" val="3232296027"/>
                    </a:ext>
                  </a:extLst>
                </a:gridCol>
                <a:gridCol w="2764412">
                  <a:extLst>
                    <a:ext uri="{9D8B030D-6E8A-4147-A177-3AD203B41FA5}">
                      <a16:colId xmlns:a16="http://schemas.microsoft.com/office/drawing/2014/main" val="3792672866"/>
                    </a:ext>
                  </a:extLst>
                </a:gridCol>
                <a:gridCol w="8273346">
                  <a:extLst>
                    <a:ext uri="{9D8B030D-6E8A-4147-A177-3AD203B41FA5}">
                      <a16:colId xmlns:a16="http://schemas.microsoft.com/office/drawing/2014/main" val="3442692617"/>
                    </a:ext>
                  </a:extLst>
                </a:gridCol>
              </a:tblGrid>
              <a:tr h="370840">
                <a:tc>
                  <a:txBody>
                    <a:bodyPr/>
                    <a:lstStyle/>
                    <a:p>
                      <a:endParaRPr lang="en-US" sz="1100" dirty="0"/>
                    </a:p>
                  </a:txBody>
                  <a:tcPr/>
                </a:tc>
                <a:tc>
                  <a:txBody>
                    <a:bodyPr/>
                    <a:lstStyle/>
                    <a:p>
                      <a:r>
                        <a:rPr lang="en-US" sz="1100" dirty="0"/>
                        <a:t>Question</a:t>
                      </a:r>
                    </a:p>
                  </a:txBody>
                  <a:tcPr/>
                </a:tc>
                <a:tc>
                  <a:txBody>
                    <a:bodyPr/>
                    <a:lstStyle/>
                    <a:p>
                      <a:r>
                        <a:rPr lang="en-US" sz="1100" dirty="0"/>
                        <a:t>Answer</a:t>
                      </a:r>
                    </a:p>
                  </a:txBody>
                  <a:tcPr/>
                </a:tc>
                <a:extLst>
                  <a:ext uri="{0D108BD9-81ED-4DB2-BD59-A6C34878D82A}">
                    <a16:rowId xmlns:a16="http://schemas.microsoft.com/office/drawing/2014/main" val="3094284149"/>
                  </a:ext>
                </a:extLst>
              </a:tr>
              <a:tr h="370840">
                <a:tc>
                  <a:txBody>
                    <a:bodyPr/>
                    <a:lstStyle/>
                    <a:p>
                      <a:r>
                        <a:rPr lang="en-US" sz="1100" dirty="0"/>
                        <a:t>1.</a:t>
                      </a:r>
                    </a:p>
                  </a:txBody>
                  <a:tcPr/>
                </a:tc>
                <a:tc>
                  <a:txBody>
                    <a:bodyPr/>
                    <a:lstStyle/>
                    <a:p>
                      <a:r>
                        <a:rPr lang="en-US" sz="1100" dirty="0"/>
                        <a:t>What are the priority actions for ensuring the courses are presented at their best?</a:t>
                      </a:r>
                    </a:p>
                  </a:txBody>
                  <a:tcPr/>
                </a:tc>
                <a:tc>
                  <a:txBody>
                    <a:bodyPr/>
                    <a:lstStyle/>
                    <a:p>
                      <a:r>
                        <a:rPr lang="en-US" sz="1100" dirty="0">
                          <a:solidFill>
                            <a:schemeClr val="tx1"/>
                          </a:solidFill>
                        </a:rPr>
                        <a:t>To follow our annual maintenance plans to keep the grass plants as healthy as possible. If we can continue to improve the grass types,  the refinement of the grass plant and its health then presentation levels will continue to improve. </a:t>
                      </a:r>
                      <a:r>
                        <a:rPr lang="en-US" sz="1100" strike="noStrike" dirty="0">
                          <a:solidFill>
                            <a:schemeClr val="tx1"/>
                          </a:solidFill>
                        </a:rPr>
                        <a:t>We will c</a:t>
                      </a:r>
                      <a:r>
                        <a:rPr lang="en-US" sz="1100" dirty="0">
                          <a:solidFill>
                            <a:schemeClr val="tx1"/>
                          </a:solidFill>
                        </a:rPr>
                        <a:t>ontinue to protect areas of the courses during the winter and when the ground is softer to reduce damage to the grass plant.</a:t>
                      </a:r>
                    </a:p>
                  </a:txBody>
                  <a:tcPr/>
                </a:tc>
                <a:extLst>
                  <a:ext uri="{0D108BD9-81ED-4DB2-BD59-A6C34878D82A}">
                    <a16:rowId xmlns:a16="http://schemas.microsoft.com/office/drawing/2014/main" val="316820850"/>
                  </a:ext>
                </a:extLst>
              </a:tr>
              <a:tr h="370840">
                <a:tc>
                  <a:txBody>
                    <a:bodyPr/>
                    <a:lstStyle/>
                    <a:p>
                      <a:r>
                        <a:rPr lang="en-US" sz="1100" dirty="0"/>
                        <a:t>2.</a:t>
                      </a:r>
                    </a:p>
                  </a:txBody>
                  <a:tcPr/>
                </a:tc>
                <a:tc>
                  <a:txBody>
                    <a:bodyPr/>
                    <a:lstStyle/>
                    <a:p>
                      <a:r>
                        <a:rPr lang="en-US" sz="1100" dirty="0"/>
                        <a:t>Are there any plans to change the course layout?</a:t>
                      </a:r>
                    </a:p>
                  </a:txBody>
                  <a:tcPr/>
                </a:tc>
                <a:tc>
                  <a:txBody>
                    <a:bodyPr/>
                    <a:lstStyle/>
                    <a:p>
                      <a:r>
                        <a:rPr lang="en-US" sz="1100" dirty="0">
                          <a:solidFill>
                            <a:schemeClr val="tx1"/>
                          </a:solidFill>
                        </a:rPr>
                        <a:t>The feedback from members has predominantly been to not make more changes to the course design and avoid further disruption. The bunker redesign has been successful but will still be ongoing for a further one to two years. There are no other obvious changes to the course design that would not result in further disruption of negative impacts else where. </a:t>
                      </a:r>
                    </a:p>
                  </a:txBody>
                  <a:tcPr/>
                </a:tc>
                <a:extLst>
                  <a:ext uri="{0D108BD9-81ED-4DB2-BD59-A6C34878D82A}">
                    <a16:rowId xmlns:a16="http://schemas.microsoft.com/office/drawing/2014/main" val="2520318590"/>
                  </a:ext>
                </a:extLst>
              </a:tr>
              <a:tr h="432972">
                <a:tc>
                  <a:txBody>
                    <a:bodyPr/>
                    <a:lstStyle/>
                    <a:p>
                      <a:r>
                        <a:rPr lang="en-US" sz="1100" dirty="0"/>
                        <a:t>3.</a:t>
                      </a:r>
                    </a:p>
                  </a:txBody>
                  <a:tcPr/>
                </a:tc>
                <a:tc>
                  <a:txBody>
                    <a:bodyPr/>
                    <a:lstStyle/>
                    <a:p>
                      <a:r>
                        <a:rPr lang="en-US" sz="1100" dirty="0"/>
                        <a:t>Is the club doing as much as it can on flood mitigation?</a:t>
                      </a:r>
                    </a:p>
                  </a:txBody>
                  <a:tcPr/>
                </a:tc>
                <a:tc>
                  <a:txBody>
                    <a:bodyPr/>
                    <a:lstStyle/>
                    <a:p>
                      <a:r>
                        <a:rPr lang="en-US" sz="1100" dirty="0">
                          <a:solidFill>
                            <a:schemeClr val="tx1"/>
                          </a:solidFill>
                        </a:rPr>
                        <a:t>Yes, all the recommendations proposed by CBEC are being reviewed however some require SEPA approval. CBEC are one of the UK’s leading environmental engineering consultants for solutions for the aquatic environment.</a:t>
                      </a:r>
                    </a:p>
                  </a:txBody>
                  <a:tcPr/>
                </a:tc>
                <a:extLst>
                  <a:ext uri="{0D108BD9-81ED-4DB2-BD59-A6C34878D82A}">
                    <a16:rowId xmlns:a16="http://schemas.microsoft.com/office/drawing/2014/main" val="1870219673"/>
                  </a:ext>
                </a:extLst>
              </a:tr>
              <a:tr h="370840">
                <a:tc>
                  <a:txBody>
                    <a:bodyPr/>
                    <a:lstStyle/>
                    <a:p>
                      <a:r>
                        <a:rPr lang="en-US" sz="1100" dirty="0"/>
                        <a:t>4.</a:t>
                      </a:r>
                    </a:p>
                  </a:txBody>
                  <a:tcPr/>
                </a:tc>
                <a:tc>
                  <a:txBody>
                    <a:bodyPr/>
                    <a:lstStyle/>
                    <a:p>
                      <a:r>
                        <a:rPr lang="en-US" sz="1100" dirty="0"/>
                        <a:t>Are there any contingency plans for trees that may be at risk.</a:t>
                      </a:r>
                    </a:p>
                  </a:txBody>
                  <a:tcPr/>
                </a:tc>
                <a:tc>
                  <a:txBody>
                    <a:bodyPr/>
                    <a:lstStyle/>
                    <a:p>
                      <a:r>
                        <a:rPr lang="en-US" sz="1100" dirty="0">
                          <a:solidFill>
                            <a:schemeClr val="tx1"/>
                          </a:solidFill>
                        </a:rPr>
                        <a:t>We have instructed EDI (Course Architects) to look at a long-term plan for the 13</a:t>
                      </a:r>
                      <a:r>
                        <a:rPr lang="en-US" sz="1100" baseline="30000" dirty="0">
                          <a:solidFill>
                            <a:schemeClr val="tx1"/>
                          </a:solidFill>
                        </a:rPr>
                        <a:t>th</a:t>
                      </a:r>
                      <a:r>
                        <a:rPr lang="en-US" sz="1100" dirty="0">
                          <a:solidFill>
                            <a:schemeClr val="tx1"/>
                          </a:solidFill>
                        </a:rPr>
                        <a:t>, 15</a:t>
                      </a:r>
                      <a:r>
                        <a:rPr lang="en-US" sz="1100" baseline="30000" dirty="0">
                          <a:solidFill>
                            <a:schemeClr val="tx1"/>
                          </a:solidFill>
                        </a:rPr>
                        <a:t>th</a:t>
                      </a:r>
                      <a:r>
                        <a:rPr lang="en-US" sz="1100" dirty="0">
                          <a:solidFill>
                            <a:schemeClr val="tx1"/>
                          </a:solidFill>
                        </a:rPr>
                        <a:t> and 18</a:t>
                      </a:r>
                      <a:r>
                        <a:rPr lang="en-US" sz="1100" baseline="30000" dirty="0">
                          <a:solidFill>
                            <a:schemeClr val="tx1"/>
                          </a:solidFill>
                        </a:rPr>
                        <a:t>th</a:t>
                      </a:r>
                      <a:r>
                        <a:rPr lang="en-US" sz="1100" dirty="0">
                          <a:solidFill>
                            <a:schemeClr val="tx1"/>
                          </a:solidFill>
                        </a:rPr>
                        <a:t> holes for when tree health becomes an issue. They are working alongside our Arboriculturists who inspects the trees on an annual basis.  We will follow the arborists yearly plans to try a prolong the life of the trees.</a:t>
                      </a:r>
                    </a:p>
                  </a:txBody>
                  <a:tcPr/>
                </a:tc>
                <a:extLst>
                  <a:ext uri="{0D108BD9-81ED-4DB2-BD59-A6C34878D82A}">
                    <a16:rowId xmlns:a16="http://schemas.microsoft.com/office/drawing/2014/main" val="3443753572"/>
                  </a:ext>
                </a:extLst>
              </a:tr>
              <a:tr h="370840">
                <a:tc>
                  <a:txBody>
                    <a:bodyPr/>
                    <a:lstStyle/>
                    <a:p>
                      <a:r>
                        <a:rPr lang="en-US" sz="1100" dirty="0"/>
                        <a:t>5. </a:t>
                      </a:r>
                    </a:p>
                  </a:txBody>
                  <a:tcPr/>
                </a:tc>
                <a:tc>
                  <a:txBody>
                    <a:bodyPr/>
                    <a:lstStyle/>
                    <a:p>
                      <a:r>
                        <a:rPr lang="en-US" sz="1100" dirty="0"/>
                        <a:t>Are there any other significant risks?</a:t>
                      </a:r>
                    </a:p>
                  </a:txBody>
                  <a:tcPr/>
                </a:tc>
                <a:tc>
                  <a:txBody>
                    <a:bodyPr/>
                    <a:lstStyle/>
                    <a:p>
                      <a:r>
                        <a:rPr lang="en-US" sz="1100" dirty="0">
                          <a:solidFill>
                            <a:schemeClr val="tx1"/>
                          </a:solidFill>
                        </a:rPr>
                        <a:t>Yes, the lining for the pond on the 9</a:t>
                      </a:r>
                      <a:r>
                        <a:rPr lang="en-US" sz="1100" baseline="30000" dirty="0">
                          <a:solidFill>
                            <a:schemeClr val="tx1"/>
                          </a:solidFill>
                        </a:rPr>
                        <a:t>th</a:t>
                      </a:r>
                      <a:r>
                        <a:rPr lang="en-US" sz="1100" dirty="0">
                          <a:solidFill>
                            <a:schemeClr val="tx1"/>
                          </a:solidFill>
                        </a:rPr>
                        <a:t> hole is around 30 years old and beyond its expected life. However, it continues to be effective but would be a significant cost to replace.</a:t>
                      </a:r>
                    </a:p>
                  </a:txBody>
                  <a:tcPr/>
                </a:tc>
                <a:extLst>
                  <a:ext uri="{0D108BD9-81ED-4DB2-BD59-A6C34878D82A}">
                    <a16:rowId xmlns:a16="http://schemas.microsoft.com/office/drawing/2014/main" val="2422056688"/>
                  </a:ext>
                </a:extLst>
              </a:tr>
              <a:tr h="370840">
                <a:tc>
                  <a:txBody>
                    <a:bodyPr/>
                    <a:lstStyle/>
                    <a:p>
                      <a:r>
                        <a:rPr lang="en-US" sz="1100" dirty="0"/>
                        <a:t>6.</a:t>
                      </a:r>
                    </a:p>
                  </a:txBody>
                  <a:tcPr/>
                </a:tc>
                <a:tc>
                  <a:txBody>
                    <a:bodyPr/>
                    <a:lstStyle/>
                    <a:p>
                      <a:r>
                        <a:rPr lang="en-US" sz="1100" dirty="0"/>
                        <a:t>Are there plans to reduce the gradient of the exit paths on the finishing holes of both courses.</a:t>
                      </a:r>
                    </a:p>
                  </a:txBody>
                  <a:tcPr/>
                </a:tc>
                <a:tc>
                  <a:txBody>
                    <a:bodyPr/>
                    <a:lstStyle/>
                    <a:p>
                      <a:r>
                        <a:rPr lang="en-US" sz="1100" dirty="0">
                          <a:solidFill>
                            <a:schemeClr val="tx1"/>
                          </a:solidFill>
                        </a:rPr>
                        <a:t>Building of a path coming from the 9</a:t>
                      </a:r>
                      <a:r>
                        <a:rPr lang="en-US" sz="1100" baseline="30000" dirty="0">
                          <a:solidFill>
                            <a:schemeClr val="tx1"/>
                          </a:solidFill>
                        </a:rPr>
                        <a:t>th</a:t>
                      </a:r>
                      <a:r>
                        <a:rPr lang="en-US" sz="1100" dirty="0">
                          <a:solidFill>
                            <a:schemeClr val="tx1"/>
                          </a:solidFill>
                        </a:rPr>
                        <a:t> off the Blairs course will happen this winter. This will change the gradient from 1 in 4 to a 1 in 7.  Players from the Haughton course will also have access to this path but they will have to walk further. Options for a lower incline path from the Haughton 18</a:t>
                      </a:r>
                      <a:r>
                        <a:rPr lang="en-US" sz="1100" baseline="30000" dirty="0">
                          <a:solidFill>
                            <a:schemeClr val="tx1"/>
                          </a:solidFill>
                        </a:rPr>
                        <a:t>th</a:t>
                      </a:r>
                      <a:r>
                        <a:rPr lang="en-US" sz="1100" dirty="0">
                          <a:solidFill>
                            <a:schemeClr val="tx1"/>
                          </a:solidFill>
                        </a:rPr>
                        <a:t> green to the clubhouse have not identified any suitable options.</a:t>
                      </a:r>
                    </a:p>
                  </a:txBody>
                  <a:tcPr/>
                </a:tc>
                <a:extLst>
                  <a:ext uri="{0D108BD9-81ED-4DB2-BD59-A6C34878D82A}">
                    <a16:rowId xmlns:a16="http://schemas.microsoft.com/office/drawing/2014/main" val="677861993"/>
                  </a:ext>
                </a:extLst>
              </a:tr>
              <a:tr h="370840">
                <a:tc>
                  <a:txBody>
                    <a:bodyPr/>
                    <a:lstStyle/>
                    <a:p>
                      <a:r>
                        <a:rPr lang="en-US" sz="1100" dirty="0"/>
                        <a:t>7.</a:t>
                      </a:r>
                    </a:p>
                  </a:txBody>
                  <a:tcPr/>
                </a:tc>
                <a:tc>
                  <a:txBody>
                    <a:bodyPr/>
                    <a:lstStyle/>
                    <a:p>
                      <a:r>
                        <a:rPr lang="en-US" sz="1100" dirty="0"/>
                        <a:t>Are there further investments in robotic mowers contemplated</a:t>
                      </a:r>
                    </a:p>
                  </a:txBody>
                  <a:tcPr/>
                </a:tc>
                <a:tc>
                  <a:txBody>
                    <a:bodyPr/>
                    <a:lstStyle/>
                    <a:p>
                      <a:r>
                        <a:rPr lang="en-US" sz="1100" strike="noStrike" dirty="0">
                          <a:solidFill>
                            <a:schemeClr val="tx1"/>
                          </a:solidFill>
                        </a:rPr>
                        <a:t>We have 7 robotic mowers, with the latest 3 mowers being installed in July. The robotic mowers are designed to cut the Rough. The use of these mowers have improved the grass quality and the aesthetics, which has released the green keeping staff to spend more time on critical areas on course maintenance and improvements. We will continue to consider additional mowers, however there are security concerns with the mowers when they operate near public footpaths. We are fortunate that to date we have had no security incidents with the mowers during their annual operations from March to October.</a:t>
                      </a:r>
                      <a:endParaRPr lang="en-US" sz="1100" strike="sngStrike" dirty="0">
                        <a:solidFill>
                          <a:schemeClr val="tx1"/>
                        </a:solidFill>
                      </a:endParaRPr>
                    </a:p>
                  </a:txBody>
                  <a:tcPr/>
                </a:tc>
                <a:extLst>
                  <a:ext uri="{0D108BD9-81ED-4DB2-BD59-A6C34878D82A}">
                    <a16:rowId xmlns:a16="http://schemas.microsoft.com/office/drawing/2014/main" val="3230720727"/>
                  </a:ext>
                </a:extLst>
              </a:tr>
              <a:tr h="370840">
                <a:tc>
                  <a:txBody>
                    <a:bodyPr/>
                    <a:lstStyle/>
                    <a:p>
                      <a:r>
                        <a:rPr lang="en-US" sz="1100" dirty="0"/>
                        <a:t>8.</a:t>
                      </a:r>
                    </a:p>
                  </a:txBody>
                  <a:tcPr/>
                </a:tc>
                <a:tc>
                  <a:txBody>
                    <a:bodyPr/>
                    <a:lstStyle/>
                    <a:p>
                      <a:r>
                        <a:rPr lang="en-US" sz="1100" dirty="0"/>
                        <a:t>Are there any significant health and safety concerns that need addressed?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We continually monitor all health and safety concerns and address them as soon as possible.</a:t>
                      </a:r>
                    </a:p>
                  </a:txBody>
                  <a:tcPr/>
                </a:tc>
                <a:extLst>
                  <a:ext uri="{0D108BD9-81ED-4DB2-BD59-A6C34878D82A}">
                    <a16:rowId xmlns:a16="http://schemas.microsoft.com/office/drawing/2014/main" val="3318544525"/>
                  </a:ext>
                </a:extLst>
              </a:tr>
            </a:tbl>
          </a:graphicData>
        </a:graphic>
      </p:graphicFrame>
    </p:spTree>
    <p:extLst>
      <p:ext uri="{BB962C8B-B14F-4D97-AF65-F5344CB8AC3E}">
        <p14:creationId xmlns:p14="http://schemas.microsoft.com/office/powerpoint/2010/main" val="2518698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7DE1E-EC95-2A88-2F24-EB144F8B7B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162E59-560A-0FD6-334D-1B304B8A2157}"/>
              </a:ext>
            </a:extLst>
          </p:cNvPr>
          <p:cNvSpPr>
            <a:spLocks noGrp="1"/>
          </p:cNvSpPr>
          <p:nvPr>
            <p:ph type="title"/>
          </p:nvPr>
        </p:nvSpPr>
        <p:spPr>
          <a:xfrm>
            <a:off x="226622" y="351849"/>
            <a:ext cx="10515600" cy="933331"/>
          </a:xfrm>
        </p:spPr>
        <p:txBody>
          <a:bodyPr/>
          <a:lstStyle/>
          <a:p>
            <a:r>
              <a:rPr lang="en-US" dirty="0"/>
              <a:t>Q&amp;A Golf Operations</a:t>
            </a:r>
          </a:p>
        </p:txBody>
      </p:sp>
      <p:sp>
        <p:nvSpPr>
          <p:cNvPr id="3" name="Date Placeholder 2">
            <a:extLst>
              <a:ext uri="{FF2B5EF4-FFF2-40B4-BE49-F238E27FC236}">
                <a16:creationId xmlns:a16="http://schemas.microsoft.com/office/drawing/2014/main" id="{9DEA5987-E9AA-2FD3-763B-94C1BDA37EA9}"/>
              </a:ext>
            </a:extLst>
          </p:cNvPr>
          <p:cNvSpPr>
            <a:spLocks noGrp="1"/>
          </p:cNvSpPr>
          <p:nvPr>
            <p:ph type="dt" sz="half" idx="10"/>
          </p:nvPr>
        </p:nvSpPr>
        <p:spPr/>
        <p:txBody>
          <a:bodyPr/>
          <a:lstStyle/>
          <a:p>
            <a:fld id="{49AE74F2-C569-4347-823F-1B5917C462F1}" type="datetime1">
              <a:rPr lang="en-GB" smtClean="0"/>
              <a:t>26/09/2025</a:t>
            </a:fld>
            <a:endParaRPr lang="en-US" dirty="0"/>
          </a:p>
        </p:txBody>
      </p:sp>
      <p:sp>
        <p:nvSpPr>
          <p:cNvPr id="4" name="Slide Number Placeholder 3">
            <a:extLst>
              <a:ext uri="{FF2B5EF4-FFF2-40B4-BE49-F238E27FC236}">
                <a16:creationId xmlns:a16="http://schemas.microsoft.com/office/drawing/2014/main" id="{2CC1B0D9-CC43-5EDD-AE3C-F49E773FF2A3}"/>
              </a:ext>
            </a:extLst>
          </p:cNvPr>
          <p:cNvSpPr>
            <a:spLocks noGrp="1"/>
          </p:cNvSpPr>
          <p:nvPr>
            <p:ph type="sldNum" sz="quarter" idx="12"/>
          </p:nvPr>
        </p:nvSpPr>
        <p:spPr/>
        <p:txBody>
          <a:bodyPr/>
          <a:lstStyle/>
          <a:p>
            <a:fld id="{9C56C8D6-8E90-0343-8E34-2126625EC9F4}" type="slidenum">
              <a:rPr lang="en-US" smtClean="0"/>
              <a:t>3</a:t>
            </a:fld>
            <a:endParaRPr lang="en-US" dirty="0"/>
          </a:p>
        </p:txBody>
      </p:sp>
      <p:graphicFrame>
        <p:nvGraphicFramePr>
          <p:cNvPr id="6" name="Table 5">
            <a:extLst>
              <a:ext uri="{FF2B5EF4-FFF2-40B4-BE49-F238E27FC236}">
                <a16:creationId xmlns:a16="http://schemas.microsoft.com/office/drawing/2014/main" id="{209BA43C-6780-39FA-B8FF-2026EA2DE9CF}"/>
              </a:ext>
            </a:extLst>
          </p:cNvPr>
          <p:cNvGraphicFramePr>
            <a:graphicFrameLocks noGrp="1"/>
          </p:cNvGraphicFramePr>
          <p:nvPr/>
        </p:nvGraphicFramePr>
        <p:xfrm>
          <a:off x="504702" y="1600805"/>
          <a:ext cx="10658104" cy="4607560"/>
        </p:xfrm>
        <a:graphic>
          <a:graphicData uri="http://schemas.openxmlformats.org/drawingml/2006/table">
            <a:tbl>
              <a:tblPr firstRow="1" bandRow="1">
                <a:tableStyleId>{5C22544A-7EE6-4342-B048-85BDC9FD1C3A}</a:tableStyleId>
              </a:tblPr>
              <a:tblGrid>
                <a:gridCol w="350932">
                  <a:extLst>
                    <a:ext uri="{9D8B030D-6E8A-4147-A177-3AD203B41FA5}">
                      <a16:colId xmlns:a16="http://schemas.microsoft.com/office/drawing/2014/main" val="3232296027"/>
                    </a:ext>
                  </a:extLst>
                </a:gridCol>
                <a:gridCol w="2536665">
                  <a:extLst>
                    <a:ext uri="{9D8B030D-6E8A-4147-A177-3AD203B41FA5}">
                      <a16:colId xmlns:a16="http://schemas.microsoft.com/office/drawing/2014/main" val="3792672866"/>
                    </a:ext>
                  </a:extLst>
                </a:gridCol>
                <a:gridCol w="7770507">
                  <a:extLst>
                    <a:ext uri="{9D8B030D-6E8A-4147-A177-3AD203B41FA5}">
                      <a16:colId xmlns:a16="http://schemas.microsoft.com/office/drawing/2014/main" val="3442692617"/>
                    </a:ext>
                  </a:extLst>
                </a:gridCol>
              </a:tblGrid>
              <a:tr h="370840">
                <a:tc>
                  <a:txBody>
                    <a:bodyPr/>
                    <a:lstStyle/>
                    <a:p>
                      <a:endParaRPr lang="en-US" sz="1100" dirty="0"/>
                    </a:p>
                  </a:txBody>
                  <a:tcPr/>
                </a:tc>
                <a:tc>
                  <a:txBody>
                    <a:bodyPr/>
                    <a:lstStyle/>
                    <a:p>
                      <a:r>
                        <a:rPr lang="en-US" sz="1100" dirty="0"/>
                        <a:t>Question</a:t>
                      </a:r>
                    </a:p>
                  </a:txBody>
                  <a:tcPr/>
                </a:tc>
                <a:tc>
                  <a:txBody>
                    <a:bodyPr/>
                    <a:lstStyle/>
                    <a:p>
                      <a:r>
                        <a:rPr lang="en-US" sz="1100" dirty="0"/>
                        <a:t>Answer</a:t>
                      </a:r>
                    </a:p>
                  </a:txBody>
                  <a:tcPr/>
                </a:tc>
                <a:extLst>
                  <a:ext uri="{0D108BD9-81ED-4DB2-BD59-A6C34878D82A}">
                    <a16:rowId xmlns:a16="http://schemas.microsoft.com/office/drawing/2014/main" val="3094284149"/>
                  </a:ext>
                </a:extLst>
              </a:tr>
              <a:tr h="370840">
                <a:tc>
                  <a:txBody>
                    <a:bodyPr/>
                    <a:lstStyle/>
                    <a:p>
                      <a:r>
                        <a:rPr lang="en-US" sz="1100" dirty="0"/>
                        <a:t>1.</a:t>
                      </a:r>
                    </a:p>
                  </a:txBody>
                  <a:tcPr/>
                </a:tc>
                <a:tc>
                  <a:txBody>
                    <a:bodyPr/>
                    <a:lstStyle/>
                    <a:p>
                      <a:r>
                        <a:rPr lang="en-US" sz="1100" dirty="0"/>
                        <a:t>Why are there no specific plans to increase visitor income?</a:t>
                      </a:r>
                    </a:p>
                  </a:txBody>
                  <a:tcPr/>
                </a:tc>
                <a:tc>
                  <a:txBody>
                    <a:bodyPr/>
                    <a:lstStyle/>
                    <a:p>
                      <a:r>
                        <a:rPr lang="en-US" sz="1100" dirty="0"/>
                        <a:t>While visitors are welcome at Deeside and we have improved the booking access on the website, our priority focus is on the membership and we do not want to reduce the playing time available to members by allocating more times available for visitors</a:t>
                      </a:r>
                    </a:p>
                  </a:txBody>
                  <a:tcPr/>
                </a:tc>
                <a:extLst>
                  <a:ext uri="{0D108BD9-81ED-4DB2-BD59-A6C34878D82A}">
                    <a16:rowId xmlns:a16="http://schemas.microsoft.com/office/drawing/2014/main" val="2520318590"/>
                  </a:ext>
                </a:extLst>
              </a:tr>
              <a:tr h="370840">
                <a:tc>
                  <a:txBody>
                    <a:bodyPr/>
                    <a:lstStyle/>
                    <a:p>
                      <a:r>
                        <a:rPr lang="en-US" sz="1100" dirty="0"/>
                        <a:t>2.</a:t>
                      </a:r>
                    </a:p>
                  </a:txBody>
                  <a:tcPr/>
                </a:tc>
                <a:tc>
                  <a:txBody>
                    <a:bodyPr/>
                    <a:lstStyle/>
                    <a:p>
                      <a:r>
                        <a:rPr lang="en-US" sz="1100" dirty="0"/>
                        <a:t>How can we further enhance the driving range experience?</a:t>
                      </a:r>
                    </a:p>
                  </a:txBody>
                  <a:tcPr/>
                </a:tc>
                <a:tc>
                  <a:txBody>
                    <a:bodyPr/>
                    <a:lstStyle/>
                    <a:p>
                      <a:r>
                        <a:rPr lang="en-US" sz="1100" dirty="0"/>
                        <a:t>We have already taken steps to significantly enhance the driving range with the introduction of trackman at no additional cost to members. The range has an exceptionally high usage ratio per bay. We are looking to enhance the range area with new targets and are looking at the potential for an additional outdoor bay but there is no practical space to include grass bays. Further indoor development will come at a significant cost and is not a priority at this time.</a:t>
                      </a:r>
                    </a:p>
                  </a:txBody>
                  <a:tcPr/>
                </a:tc>
                <a:extLst>
                  <a:ext uri="{0D108BD9-81ED-4DB2-BD59-A6C34878D82A}">
                    <a16:rowId xmlns:a16="http://schemas.microsoft.com/office/drawing/2014/main" val="1870219673"/>
                  </a:ext>
                </a:extLst>
              </a:tr>
              <a:tr h="370840">
                <a:tc>
                  <a:txBody>
                    <a:bodyPr/>
                    <a:lstStyle/>
                    <a:p>
                      <a:r>
                        <a:rPr lang="en-US" sz="1100" dirty="0"/>
                        <a:t>3.</a:t>
                      </a:r>
                    </a:p>
                  </a:txBody>
                  <a:tcPr/>
                </a:tc>
                <a:tc>
                  <a:txBody>
                    <a:bodyPr/>
                    <a:lstStyle/>
                    <a:p>
                      <a:r>
                        <a:rPr lang="en-US" sz="1100" dirty="0"/>
                        <a:t>Does the club benefit from having such a high number of junior members?</a:t>
                      </a:r>
                    </a:p>
                  </a:txBody>
                  <a:tcPr/>
                </a:tc>
                <a:tc>
                  <a:txBody>
                    <a:bodyPr/>
                    <a:lstStyle/>
                    <a:p>
                      <a:r>
                        <a:rPr lang="en-US" sz="1100" dirty="0"/>
                        <a:t>The club is very proud of the golfing experience it provides its junior members and how popular Deeside as a club for juniors to join. There are significant long-term benefits to the club by having a big focus on the junior section as this will help support membership numbers in the future. Not only will a proportion of junior members become adult members, but their parents and family are also keen to join evidenced by an increasing healthy waiting list.</a:t>
                      </a:r>
                    </a:p>
                  </a:txBody>
                  <a:tcPr/>
                </a:tc>
                <a:extLst>
                  <a:ext uri="{0D108BD9-81ED-4DB2-BD59-A6C34878D82A}">
                    <a16:rowId xmlns:a16="http://schemas.microsoft.com/office/drawing/2014/main" val="3443753572"/>
                  </a:ext>
                </a:extLst>
              </a:tr>
              <a:tr h="370840">
                <a:tc>
                  <a:txBody>
                    <a:bodyPr/>
                    <a:lstStyle/>
                    <a:p>
                      <a:r>
                        <a:rPr lang="en-US" sz="1100" dirty="0"/>
                        <a:t>4. </a:t>
                      </a:r>
                    </a:p>
                  </a:txBody>
                  <a:tcPr/>
                </a:tc>
                <a:tc>
                  <a:txBody>
                    <a:bodyPr/>
                    <a:lstStyle/>
                    <a:p>
                      <a:r>
                        <a:rPr lang="en-US" sz="1100" dirty="0"/>
                        <a:t>Does the pro-shop really need a new layout?</a:t>
                      </a:r>
                    </a:p>
                  </a:txBody>
                  <a:tcPr/>
                </a:tc>
                <a:tc>
                  <a:txBody>
                    <a:bodyPr/>
                    <a:lstStyle/>
                    <a:p>
                      <a:r>
                        <a:rPr lang="en-US" sz="1100" dirty="0"/>
                        <a:t>The plans to change the layout of the pro-shop are well in hand and should not result in a significant capital outlay. It is important that the pro-shop has adequate space for the stock we want to sell and that the pro-shop team have suitable space for working and the changes seek to address these issues.</a:t>
                      </a:r>
                    </a:p>
                  </a:txBody>
                  <a:tcPr/>
                </a:tc>
                <a:extLst>
                  <a:ext uri="{0D108BD9-81ED-4DB2-BD59-A6C34878D82A}">
                    <a16:rowId xmlns:a16="http://schemas.microsoft.com/office/drawing/2014/main" val="2422056688"/>
                  </a:ext>
                </a:extLst>
              </a:tr>
              <a:tr h="370840">
                <a:tc>
                  <a:txBody>
                    <a:bodyPr/>
                    <a:lstStyle/>
                    <a:p>
                      <a:r>
                        <a:rPr lang="en-US" sz="1100" dirty="0"/>
                        <a:t>5.</a:t>
                      </a:r>
                    </a:p>
                  </a:txBody>
                  <a:tcPr/>
                </a:tc>
                <a:tc>
                  <a:txBody>
                    <a:bodyPr/>
                    <a:lstStyle/>
                    <a:p>
                      <a:r>
                        <a:rPr lang="en-US" sz="1100" dirty="0"/>
                        <a:t>Should the club be doing more on social media?</a:t>
                      </a:r>
                    </a:p>
                  </a:txBody>
                  <a:tcPr/>
                </a:tc>
                <a:tc>
                  <a:txBody>
                    <a:bodyPr/>
                    <a:lstStyle/>
                    <a:p>
                      <a:r>
                        <a:rPr lang="en-US" sz="1100" dirty="0"/>
                        <a:t>Most clubs </a:t>
                      </a:r>
                      <a:r>
                        <a:rPr lang="en-US" sz="1100" dirty="0" err="1"/>
                        <a:t>utilise</a:t>
                      </a:r>
                      <a:r>
                        <a:rPr lang="en-US" sz="1100" dirty="0"/>
                        <a:t> their socials to encourage visitors to play their courses &amp; obtain membership leads.  Currently Deeside has a very healthy waiting list &amp; is not actively seeking visitors.  Whilst it is nice having an active social media, this requires considerably time and is currently not a priority.  </a:t>
                      </a:r>
                    </a:p>
                  </a:txBody>
                  <a:tcPr/>
                </a:tc>
                <a:extLst>
                  <a:ext uri="{0D108BD9-81ED-4DB2-BD59-A6C34878D82A}">
                    <a16:rowId xmlns:a16="http://schemas.microsoft.com/office/drawing/2014/main" val="677861993"/>
                  </a:ext>
                </a:extLst>
              </a:tr>
              <a:tr h="370840">
                <a:tc>
                  <a:txBody>
                    <a:bodyPr/>
                    <a:lstStyle/>
                    <a:p>
                      <a:r>
                        <a:rPr lang="en-US" sz="1100" dirty="0"/>
                        <a:t>6.</a:t>
                      </a:r>
                    </a:p>
                  </a:txBody>
                  <a:tcPr/>
                </a:tc>
                <a:tc>
                  <a:txBody>
                    <a:bodyPr/>
                    <a:lstStyle/>
                    <a:p>
                      <a:r>
                        <a:rPr lang="en-US" sz="1100" dirty="0"/>
                        <a:t>Is the pricing in the shop competitive with alternative options?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Twice a year a member of the Professional Shop team will complete price comparisons against the main online retailers.  We are certainly competitive with hardware in which members have the opportunity to get Professionally fitted, take the club onto the course, 2% loyalty on spends over £100 &amp; aftersales service.  Shoes is often dependent on whether an online store is offering a sale however our price comparisons would suggest we are competitive.  Deeside offers the logo on most garments which comes at an additional cost compared to online.  Once 10% discount is given we are often matching or under online, </a:t>
                      </a:r>
                    </a:p>
                  </a:txBody>
                  <a:tcPr/>
                </a:tc>
                <a:extLst>
                  <a:ext uri="{0D108BD9-81ED-4DB2-BD59-A6C34878D82A}">
                    <a16:rowId xmlns:a16="http://schemas.microsoft.com/office/drawing/2014/main" val="3230720727"/>
                  </a:ext>
                </a:extLst>
              </a:tr>
            </a:tbl>
          </a:graphicData>
        </a:graphic>
      </p:graphicFrame>
    </p:spTree>
    <p:extLst>
      <p:ext uri="{BB962C8B-B14F-4D97-AF65-F5344CB8AC3E}">
        <p14:creationId xmlns:p14="http://schemas.microsoft.com/office/powerpoint/2010/main" val="2381852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7465-36E5-8A61-C6FE-27BAA19DB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5878AC-8A1C-1429-CF0D-0848CB29D55E}"/>
              </a:ext>
            </a:extLst>
          </p:cNvPr>
          <p:cNvSpPr>
            <a:spLocks noGrp="1"/>
          </p:cNvSpPr>
          <p:nvPr>
            <p:ph type="title"/>
          </p:nvPr>
        </p:nvSpPr>
        <p:spPr>
          <a:xfrm>
            <a:off x="226622" y="351849"/>
            <a:ext cx="10515600" cy="933331"/>
          </a:xfrm>
        </p:spPr>
        <p:txBody>
          <a:bodyPr/>
          <a:lstStyle/>
          <a:p>
            <a:r>
              <a:rPr lang="en-US" dirty="0"/>
              <a:t>Q&amp;A Club Operations</a:t>
            </a:r>
          </a:p>
        </p:txBody>
      </p:sp>
      <p:sp>
        <p:nvSpPr>
          <p:cNvPr id="3" name="Date Placeholder 2">
            <a:extLst>
              <a:ext uri="{FF2B5EF4-FFF2-40B4-BE49-F238E27FC236}">
                <a16:creationId xmlns:a16="http://schemas.microsoft.com/office/drawing/2014/main" id="{82DAD2BF-E094-72B7-E23F-E5FD59D0428C}"/>
              </a:ext>
            </a:extLst>
          </p:cNvPr>
          <p:cNvSpPr>
            <a:spLocks noGrp="1"/>
          </p:cNvSpPr>
          <p:nvPr>
            <p:ph type="dt" sz="half" idx="10"/>
          </p:nvPr>
        </p:nvSpPr>
        <p:spPr/>
        <p:txBody>
          <a:bodyPr/>
          <a:lstStyle/>
          <a:p>
            <a:fld id="{49AE74F2-C569-4347-823F-1B5917C462F1}" type="datetime1">
              <a:rPr lang="en-GB" smtClean="0"/>
              <a:t>26/09/2025</a:t>
            </a:fld>
            <a:endParaRPr lang="en-US" dirty="0"/>
          </a:p>
        </p:txBody>
      </p:sp>
      <p:sp>
        <p:nvSpPr>
          <p:cNvPr id="4" name="Slide Number Placeholder 3">
            <a:extLst>
              <a:ext uri="{FF2B5EF4-FFF2-40B4-BE49-F238E27FC236}">
                <a16:creationId xmlns:a16="http://schemas.microsoft.com/office/drawing/2014/main" id="{A4CFEAE2-8C98-1FBE-9495-0EB5BB4DC245}"/>
              </a:ext>
            </a:extLst>
          </p:cNvPr>
          <p:cNvSpPr>
            <a:spLocks noGrp="1"/>
          </p:cNvSpPr>
          <p:nvPr>
            <p:ph type="sldNum" sz="quarter" idx="12"/>
          </p:nvPr>
        </p:nvSpPr>
        <p:spPr/>
        <p:txBody>
          <a:bodyPr/>
          <a:lstStyle/>
          <a:p>
            <a:fld id="{9C56C8D6-8E90-0343-8E34-2126625EC9F4}" type="slidenum">
              <a:rPr lang="en-US" smtClean="0"/>
              <a:t>4</a:t>
            </a:fld>
            <a:endParaRPr lang="en-US" dirty="0"/>
          </a:p>
        </p:txBody>
      </p:sp>
      <p:graphicFrame>
        <p:nvGraphicFramePr>
          <p:cNvPr id="6" name="Table 5">
            <a:extLst>
              <a:ext uri="{FF2B5EF4-FFF2-40B4-BE49-F238E27FC236}">
                <a16:creationId xmlns:a16="http://schemas.microsoft.com/office/drawing/2014/main" id="{B374A458-A86E-5044-5ABA-CBF19A21993E}"/>
              </a:ext>
            </a:extLst>
          </p:cNvPr>
          <p:cNvGraphicFramePr>
            <a:graphicFrameLocks noGrp="1"/>
          </p:cNvGraphicFramePr>
          <p:nvPr/>
        </p:nvGraphicFramePr>
        <p:xfrm>
          <a:off x="445325" y="1176003"/>
          <a:ext cx="10658104" cy="5481320"/>
        </p:xfrm>
        <a:graphic>
          <a:graphicData uri="http://schemas.openxmlformats.org/drawingml/2006/table">
            <a:tbl>
              <a:tblPr firstRow="1" bandRow="1">
                <a:tableStyleId>{5C22544A-7EE6-4342-B048-85BDC9FD1C3A}</a:tableStyleId>
              </a:tblPr>
              <a:tblGrid>
                <a:gridCol w="343179">
                  <a:extLst>
                    <a:ext uri="{9D8B030D-6E8A-4147-A177-3AD203B41FA5}">
                      <a16:colId xmlns:a16="http://schemas.microsoft.com/office/drawing/2014/main" val="3232296027"/>
                    </a:ext>
                  </a:extLst>
                </a:gridCol>
                <a:gridCol w="2542525">
                  <a:extLst>
                    <a:ext uri="{9D8B030D-6E8A-4147-A177-3AD203B41FA5}">
                      <a16:colId xmlns:a16="http://schemas.microsoft.com/office/drawing/2014/main" val="3792672866"/>
                    </a:ext>
                  </a:extLst>
                </a:gridCol>
                <a:gridCol w="7772400">
                  <a:extLst>
                    <a:ext uri="{9D8B030D-6E8A-4147-A177-3AD203B41FA5}">
                      <a16:colId xmlns:a16="http://schemas.microsoft.com/office/drawing/2014/main" val="3442692617"/>
                    </a:ext>
                  </a:extLst>
                </a:gridCol>
              </a:tblGrid>
              <a:tr h="370840">
                <a:tc>
                  <a:txBody>
                    <a:bodyPr/>
                    <a:lstStyle/>
                    <a:p>
                      <a:endParaRPr lang="en-US" sz="1100" dirty="0"/>
                    </a:p>
                  </a:txBody>
                  <a:tcPr/>
                </a:tc>
                <a:tc>
                  <a:txBody>
                    <a:bodyPr/>
                    <a:lstStyle/>
                    <a:p>
                      <a:r>
                        <a:rPr lang="en-US" sz="1100" dirty="0"/>
                        <a:t>Question</a:t>
                      </a:r>
                    </a:p>
                  </a:txBody>
                  <a:tcPr/>
                </a:tc>
                <a:tc>
                  <a:txBody>
                    <a:bodyPr/>
                    <a:lstStyle/>
                    <a:p>
                      <a:r>
                        <a:rPr lang="en-US" sz="1100" dirty="0"/>
                        <a:t>Answer</a:t>
                      </a:r>
                    </a:p>
                  </a:txBody>
                  <a:tcPr/>
                </a:tc>
                <a:extLst>
                  <a:ext uri="{0D108BD9-81ED-4DB2-BD59-A6C34878D82A}">
                    <a16:rowId xmlns:a16="http://schemas.microsoft.com/office/drawing/2014/main" val="3094284149"/>
                  </a:ext>
                </a:extLst>
              </a:tr>
              <a:tr h="370840">
                <a:tc>
                  <a:txBody>
                    <a:bodyPr/>
                    <a:lstStyle/>
                    <a:p>
                      <a:r>
                        <a:rPr lang="en-US" sz="1100" dirty="0"/>
                        <a:t>1.</a:t>
                      </a:r>
                    </a:p>
                  </a:txBody>
                  <a:tcPr/>
                </a:tc>
                <a:tc>
                  <a:txBody>
                    <a:bodyPr/>
                    <a:lstStyle/>
                    <a:p>
                      <a:r>
                        <a:rPr lang="en-US" sz="1100" dirty="0"/>
                        <a:t>Should there not be more discounted meals on offer?</a:t>
                      </a:r>
                    </a:p>
                  </a:txBody>
                  <a:tcPr/>
                </a:tc>
                <a:tc>
                  <a:txBody>
                    <a:bodyPr/>
                    <a:lstStyle/>
                    <a:p>
                      <a:pPr rtl="0"/>
                      <a:r>
                        <a:rPr lang="en-GB" sz="1100" dirty="0"/>
                        <a:t>Our objective for the bar and restaurant is to have a pricing strategy for the benefit of members while maintaining an appropriate financial contribution. There are many examples of golf clubs who have simply failed to manage an effective catering option, and many have outsourced which comes with its own issues. It is therefore vital that we have a policy that ensures acceptable margins are achieved. The current pricing and volume of traffic allows the club to almost cover the wages and salaries of bar and restaurant staff, </a:t>
                      </a:r>
                      <a:r>
                        <a:rPr lang="en-GB" sz="1100" dirty="0">
                          <a:solidFill>
                            <a:schemeClr val="tx1"/>
                          </a:solidFill>
                        </a:rPr>
                        <a:t>however </a:t>
                      </a:r>
                      <a:r>
                        <a:rPr lang="en-GB" sz="1100" dirty="0"/>
                        <a:t>there is still a small loss after salary costs. Currently our pricing is competitive with other local establishments and in most cases lower after the members’ discount.  If we did offer higher discounts, we would likely need to increase subscriptions or reduce spend elsewhere, such as on the course. The ambience and surroundings that Deeside offers delivers a premium experience above your average golf club and at competitive prices with local establishments. </a:t>
                      </a:r>
                    </a:p>
                  </a:txBody>
                  <a:tcPr/>
                </a:tc>
                <a:extLst>
                  <a:ext uri="{0D108BD9-81ED-4DB2-BD59-A6C34878D82A}">
                    <a16:rowId xmlns:a16="http://schemas.microsoft.com/office/drawing/2014/main" val="2520318590"/>
                  </a:ext>
                </a:extLst>
              </a:tr>
              <a:tr h="370840">
                <a:tc>
                  <a:txBody>
                    <a:bodyPr/>
                    <a:lstStyle/>
                    <a:p>
                      <a:r>
                        <a:rPr lang="en-US" sz="1100" dirty="0"/>
                        <a:t>2.</a:t>
                      </a:r>
                    </a:p>
                  </a:txBody>
                  <a:tcPr/>
                </a:tc>
                <a:tc>
                  <a:txBody>
                    <a:bodyPr/>
                    <a:lstStyle/>
                    <a:p>
                      <a:r>
                        <a:rPr lang="en-US" sz="1100" dirty="0"/>
                        <a:t>What are the plans for the outside area and the marquee?</a:t>
                      </a:r>
                    </a:p>
                  </a:txBody>
                  <a:tcPr/>
                </a:tc>
                <a:tc>
                  <a:txBody>
                    <a:bodyPr/>
                    <a:lstStyle/>
                    <a:p>
                      <a:r>
                        <a:rPr lang="en-US" sz="1100" dirty="0"/>
                        <a:t>The balcony and railings will be replaced, along with a new ramp down the side of the building, this will ease the congestion and trip risk at the front door </a:t>
                      </a:r>
                      <a:r>
                        <a:rPr lang="en-US" sz="1100" dirty="0">
                          <a:solidFill>
                            <a:schemeClr val="tx1"/>
                          </a:solidFill>
                        </a:rPr>
                        <a:t>which is still subject to approving costs to implement this improvement.</a:t>
                      </a:r>
                      <a:r>
                        <a:rPr lang="en-US" sz="1100" dirty="0"/>
                        <a:t> Plans to upgrade the outside area are at an early stage, however the furniture will be replaced in Spring 2026.</a:t>
                      </a:r>
                    </a:p>
                  </a:txBody>
                  <a:tcPr/>
                </a:tc>
                <a:extLst>
                  <a:ext uri="{0D108BD9-81ED-4DB2-BD59-A6C34878D82A}">
                    <a16:rowId xmlns:a16="http://schemas.microsoft.com/office/drawing/2014/main" val="1870219673"/>
                  </a:ext>
                </a:extLst>
              </a:tr>
              <a:tr h="370840">
                <a:tc>
                  <a:txBody>
                    <a:bodyPr/>
                    <a:lstStyle/>
                    <a:p>
                      <a:r>
                        <a:rPr lang="en-US" sz="1100" dirty="0"/>
                        <a:t>3.</a:t>
                      </a:r>
                    </a:p>
                  </a:txBody>
                  <a:tcPr/>
                </a:tc>
                <a:tc>
                  <a:txBody>
                    <a:bodyPr/>
                    <a:lstStyle/>
                    <a:p>
                      <a:r>
                        <a:rPr lang="en-US" sz="1100" dirty="0"/>
                        <a:t>What are some examples of unacceptable membership etiquette and expected standards at the Club?</a:t>
                      </a:r>
                    </a:p>
                  </a:txBody>
                  <a:tcPr/>
                </a:tc>
                <a:tc>
                  <a:txBody>
                    <a:bodyPr/>
                    <a:lstStyle/>
                    <a:p>
                      <a:r>
                        <a:rPr lang="en-US" sz="1100" dirty="0"/>
                        <a:t>Not raking bunkers, not repairing pitch marks, not keeping up with the group in front, not wearing appropriate golfing attire, not treating fellow members and staff with the required respect, knowledge of the rules, late payment of fees, lack of attention to notifications, general golf course/practice facilities and clubhouse etiquette. </a:t>
                      </a:r>
                    </a:p>
                  </a:txBody>
                  <a:tcPr/>
                </a:tc>
                <a:extLst>
                  <a:ext uri="{0D108BD9-81ED-4DB2-BD59-A6C34878D82A}">
                    <a16:rowId xmlns:a16="http://schemas.microsoft.com/office/drawing/2014/main" val="3443753572"/>
                  </a:ext>
                </a:extLst>
              </a:tr>
              <a:tr h="370840">
                <a:tc>
                  <a:txBody>
                    <a:bodyPr/>
                    <a:lstStyle/>
                    <a:p>
                      <a:r>
                        <a:rPr lang="en-US" sz="1100" dirty="0"/>
                        <a:t>4. </a:t>
                      </a:r>
                    </a:p>
                  </a:txBody>
                  <a:tcPr/>
                </a:tc>
                <a:tc>
                  <a:txBody>
                    <a:bodyPr/>
                    <a:lstStyle/>
                    <a:p>
                      <a:r>
                        <a:rPr lang="en-US" sz="1100"/>
                        <a:t>What are members benefits?</a:t>
                      </a:r>
                      <a:endParaRPr lang="en-US" sz="1100" dirty="0"/>
                    </a:p>
                  </a:txBody>
                  <a:tcPr/>
                </a:tc>
                <a:tc>
                  <a:txBody>
                    <a:bodyPr/>
                    <a:lstStyle/>
                    <a:p>
                      <a:r>
                        <a:rPr lang="en-US" sz="1100" dirty="0"/>
                        <a:t>A full list of member benefits are available on the website, these include Golfing/Clubhouse/Pro Shop/Reciprocals etc.</a:t>
                      </a:r>
                    </a:p>
                  </a:txBody>
                  <a:tcPr/>
                </a:tc>
                <a:extLst>
                  <a:ext uri="{0D108BD9-81ED-4DB2-BD59-A6C34878D82A}">
                    <a16:rowId xmlns:a16="http://schemas.microsoft.com/office/drawing/2014/main" val="2422056688"/>
                  </a:ext>
                </a:extLst>
              </a:tr>
              <a:tr h="370840">
                <a:tc>
                  <a:txBody>
                    <a:bodyPr/>
                    <a:lstStyle/>
                    <a:p>
                      <a:r>
                        <a:rPr lang="en-US" sz="1100" dirty="0"/>
                        <a:t>5.</a:t>
                      </a:r>
                    </a:p>
                  </a:txBody>
                  <a:tcPr/>
                </a:tc>
                <a:tc>
                  <a:txBody>
                    <a:bodyPr/>
                    <a:lstStyle/>
                    <a:p>
                      <a:r>
                        <a:rPr lang="en-US" sz="1100" dirty="0"/>
                        <a:t>Are there adequate plans in place for staff training and development?</a:t>
                      </a:r>
                    </a:p>
                  </a:txBody>
                  <a:tcPr/>
                </a:tc>
                <a:tc>
                  <a:txBody>
                    <a:bodyPr/>
                    <a:lstStyle/>
                    <a:p>
                      <a:r>
                        <a:rPr lang="en-US" sz="1100" dirty="0"/>
                        <a:t>Both internal and external staff training is carried out annually. External training is carried out by CMAE (Club Managers Association of Europe), Hospitality training (Aberdeen) and CCL (Contemporary  Club Leadership) Internal training is carried out by Heads of Department.</a:t>
                      </a:r>
                    </a:p>
                  </a:txBody>
                  <a:tcPr/>
                </a:tc>
                <a:extLst>
                  <a:ext uri="{0D108BD9-81ED-4DB2-BD59-A6C34878D82A}">
                    <a16:rowId xmlns:a16="http://schemas.microsoft.com/office/drawing/2014/main" val="677861993"/>
                  </a:ext>
                </a:extLst>
              </a:tr>
              <a:tr h="370840">
                <a:tc>
                  <a:txBody>
                    <a:bodyPr/>
                    <a:lstStyle/>
                    <a:p>
                      <a:r>
                        <a:rPr lang="en-US" sz="1100" dirty="0"/>
                        <a:t>6.</a:t>
                      </a:r>
                    </a:p>
                  </a:txBody>
                  <a:tcPr/>
                </a:tc>
                <a:tc>
                  <a:txBody>
                    <a:bodyPr/>
                    <a:lstStyle/>
                    <a:p>
                      <a:r>
                        <a:rPr lang="en-US" sz="1100" dirty="0">
                          <a:solidFill>
                            <a:schemeClr val="tx1"/>
                          </a:solidFill>
                        </a:rPr>
                        <a:t>Will the Club consider becoming GEO certified </a:t>
                      </a:r>
                    </a:p>
                  </a:txBody>
                  <a:tcPr/>
                </a:tc>
                <a:tc>
                  <a:txBody>
                    <a:bodyPr/>
                    <a:lstStyle/>
                    <a:p>
                      <a:r>
                        <a:rPr lang="en-US" sz="1100" dirty="0">
                          <a:solidFill>
                            <a:schemeClr val="tx1"/>
                          </a:solidFill>
                        </a:rPr>
                        <a:t>Yes, the Club will consider GEO certification after detailed discussions with other GEO certified clubs to ensure it is something Deeside want to pursue. (Note: GEO Certified means implementing good sustainable practices i.e. use of water, energy etc.)</a:t>
                      </a:r>
                    </a:p>
                  </a:txBody>
                  <a:tcPr/>
                </a:tc>
                <a:extLst>
                  <a:ext uri="{0D108BD9-81ED-4DB2-BD59-A6C34878D82A}">
                    <a16:rowId xmlns:a16="http://schemas.microsoft.com/office/drawing/2014/main" val="3230720727"/>
                  </a:ext>
                </a:extLst>
              </a:tr>
              <a:tr h="370840">
                <a:tc>
                  <a:txBody>
                    <a:bodyPr/>
                    <a:lstStyle/>
                    <a:p>
                      <a:r>
                        <a:rPr lang="en-US" sz="1100" dirty="0"/>
                        <a:t>7.</a:t>
                      </a:r>
                    </a:p>
                  </a:txBody>
                  <a:tcPr/>
                </a:tc>
                <a:tc>
                  <a:txBody>
                    <a:bodyPr/>
                    <a:lstStyle/>
                    <a:p>
                      <a:r>
                        <a:rPr lang="en-US" sz="1100" dirty="0"/>
                        <a:t>Are there any opportunities for cost savings?</a:t>
                      </a:r>
                    </a:p>
                  </a:txBody>
                  <a:tcPr/>
                </a:tc>
                <a:tc>
                  <a:txBody>
                    <a:bodyPr/>
                    <a:lstStyle/>
                    <a:p>
                      <a:r>
                        <a:rPr lang="en-US" sz="1100" dirty="0"/>
                        <a:t>The investment in robotic mowers has delivered opportunities for cost savings both in terms of staff numbers and in costs of fuel. </a:t>
                      </a:r>
                      <a:r>
                        <a:rPr lang="en-US" sz="1100" dirty="0">
                          <a:solidFill>
                            <a:schemeClr val="tx1"/>
                          </a:solidFill>
                        </a:rPr>
                        <a:t>The replacement of the HVAC system and the change to LED. Lighting during the clubhouse refurbishment should deliver annual saving on energy usage. Council are considering the installation of Solar panels and batteries. The Clubhouse Energy savings are monitored annually within the remit of the existing contracts. Clubhouse purchasing  (F&amp;B) is monitored monthly ensuring that the Club are receiving the best deal from local suppliers</a:t>
                      </a:r>
                      <a:r>
                        <a:rPr lang="en-US" sz="1100" dirty="0"/>
                        <a:t>. </a:t>
                      </a:r>
                    </a:p>
                  </a:txBody>
                  <a:tcPr/>
                </a:tc>
                <a:extLst>
                  <a:ext uri="{0D108BD9-81ED-4DB2-BD59-A6C34878D82A}">
                    <a16:rowId xmlns:a16="http://schemas.microsoft.com/office/drawing/2014/main" val="3318544525"/>
                  </a:ext>
                </a:extLst>
              </a:tr>
            </a:tbl>
          </a:graphicData>
        </a:graphic>
      </p:graphicFrame>
    </p:spTree>
    <p:extLst>
      <p:ext uri="{BB962C8B-B14F-4D97-AF65-F5344CB8AC3E}">
        <p14:creationId xmlns:p14="http://schemas.microsoft.com/office/powerpoint/2010/main" val="22938361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1720</Words>
  <Application>Microsoft Office PowerPoint</Application>
  <PresentationFormat>Widescreen</PresentationFormat>
  <Paragraphs>82</Paragraphs>
  <Slides>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Aptos Display</vt:lpstr>
      <vt:lpstr>Arial</vt:lpstr>
      <vt:lpstr>Office Theme</vt:lpstr>
      <vt:lpstr>STRATEGIC</vt:lpstr>
      <vt:lpstr>Q&amp;A Courses</vt:lpstr>
      <vt:lpstr>Q&amp;A Golf Operations</vt:lpstr>
      <vt:lpstr>Q&amp;A Club Operations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WATSON. Chris</dc:creator>
  <cp:lastModifiedBy>Debbie Pern</cp:lastModifiedBy>
  <cp:revision>1</cp:revision>
  <dcterms:created xsi:type="dcterms:W3CDTF">2025-09-23T11:38:52Z</dcterms:created>
  <dcterms:modified xsi:type="dcterms:W3CDTF">2025-09-26T07:58:13Z</dcterms:modified>
</cp:coreProperties>
</file>