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3.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26"/>
  </p:notesMasterIdLst>
  <p:sldIdLst>
    <p:sldId id="262" r:id="rId2"/>
    <p:sldId id="258" r:id="rId3"/>
    <p:sldId id="265" r:id="rId4"/>
    <p:sldId id="267" r:id="rId5"/>
    <p:sldId id="269" r:id="rId6"/>
    <p:sldId id="268" r:id="rId7"/>
    <p:sldId id="277" r:id="rId8"/>
    <p:sldId id="285" r:id="rId9"/>
    <p:sldId id="275" r:id="rId10"/>
    <p:sldId id="260" r:id="rId11"/>
    <p:sldId id="287" r:id="rId12"/>
    <p:sldId id="271" r:id="rId13"/>
    <p:sldId id="276" r:id="rId14"/>
    <p:sldId id="270" r:id="rId15"/>
    <p:sldId id="273" r:id="rId16"/>
    <p:sldId id="272" r:id="rId17"/>
    <p:sldId id="274" r:id="rId18"/>
    <p:sldId id="279" r:id="rId19"/>
    <p:sldId id="280" r:id="rId20"/>
    <p:sldId id="282" r:id="rId21"/>
    <p:sldId id="281" r:id="rId22"/>
    <p:sldId id="288" r:id="rId23"/>
    <p:sldId id="286" r:id="rId24"/>
    <p:sldId id="283" r:id="rId25"/>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288"/>
    <p:restoredTop sz="94490"/>
  </p:normalViewPr>
  <p:slideViewPr>
    <p:cSldViewPr snapToGrid="0">
      <p:cViewPr varScale="1">
        <p:scale>
          <a:sx n="115" d="100"/>
          <a:sy n="115" d="100"/>
        </p:scale>
        <p:origin x="1445"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Gross Expenditure</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0984598193900519"/>
          <c:y val="0.15735820622818977"/>
          <c:w val="0.8612893201444185"/>
          <c:h val="0.54685547839401316"/>
        </c:manualLayout>
      </c:layout>
      <c:barChart>
        <c:barDir val="col"/>
        <c:grouping val="stacked"/>
        <c:varyColors val="0"/>
        <c:ser>
          <c:idx val="0"/>
          <c:order val="0"/>
          <c:tx>
            <c:strRef>
              <c:f>Sheet1!$A$2</c:f>
              <c:strCache>
                <c:ptCount val="1"/>
                <c:pt idx="0">
                  <c:v>Courses</c:v>
                </c:pt>
              </c:strCache>
            </c:strRef>
          </c:tx>
          <c:spPr>
            <a:solidFill>
              <a:schemeClr val="accent6">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Sheet1!$B$1:$D$1</c:f>
              <c:strCache>
                <c:ptCount val="3"/>
                <c:pt idx="0">
                  <c:v>2022/23</c:v>
                </c:pt>
                <c:pt idx="1">
                  <c:v>2023/24</c:v>
                </c:pt>
                <c:pt idx="2">
                  <c:v>2024/25</c:v>
                </c:pt>
              </c:strCache>
            </c:strRef>
          </c:cat>
          <c:val>
            <c:numRef>
              <c:f>Sheet1!$B$2:$D$2</c:f>
              <c:numCache>
                <c:formatCode>General</c:formatCode>
                <c:ptCount val="3"/>
                <c:pt idx="0">
                  <c:v>930</c:v>
                </c:pt>
                <c:pt idx="1">
                  <c:v>912</c:v>
                </c:pt>
                <c:pt idx="2">
                  <c:v>1031</c:v>
                </c:pt>
              </c:numCache>
            </c:numRef>
          </c:val>
          <c:extLst>
            <c:ext xmlns:c16="http://schemas.microsoft.com/office/drawing/2014/chart" uri="{C3380CC4-5D6E-409C-BE32-E72D297353CC}">
              <c16:uniqueId val="{00000000-8B98-B64B-B7E9-D56799D1DF43}"/>
            </c:ext>
          </c:extLst>
        </c:ser>
        <c:ser>
          <c:idx val="1"/>
          <c:order val="1"/>
          <c:tx>
            <c:strRef>
              <c:f>Sheet1!$A$3</c:f>
              <c:strCache>
                <c:ptCount val="1"/>
                <c:pt idx="0">
                  <c:v>Golf Operations</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Sheet1!$B$1:$D$1</c:f>
              <c:strCache>
                <c:ptCount val="3"/>
                <c:pt idx="0">
                  <c:v>2022/23</c:v>
                </c:pt>
                <c:pt idx="1">
                  <c:v>2023/24</c:v>
                </c:pt>
                <c:pt idx="2">
                  <c:v>2024/25</c:v>
                </c:pt>
              </c:strCache>
            </c:strRef>
          </c:cat>
          <c:val>
            <c:numRef>
              <c:f>Sheet1!$B$3:$D$3</c:f>
              <c:numCache>
                <c:formatCode>General</c:formatCode>
                <c:ptCount val="3"/>
                <c:pt idx="0">
                  <c:v>420</c:v>
                </c:pt>
                <c:pt idx="1">
                  <c:v>426</c:v>
                </c:pt>
                <c:pt idx="2">
                  <c:v>521</c:v>
                </c:pt>
              </c:numCache>
            </c:numRef>
          </c:val>
          <c:extLst>
            <c:ext xmlns:c16="http://schemas.microsoft.com/office/drawing/2014/chart" uri="{C3380CC4-5D6E-409C-BE32-E72D297353CC}">
              <c16:uniqueId val="{00000001-8B98-B64B-B7E9-D56799D1DF43}"/>
            </c:ext>
          </c:extLst>
        </c:ser>
        <c:ser>
          <c:idx val="2"/>
          <c:order val="2"/>
          <c:tx>
            <c:strRef>
              <c:f>Sheet1!$A$4</c:f>
              <c:strCache>
                <c:ptCount val="1"/>
                <c:pt idx="0">
                  <c:v>Clubhouse</c:v>
                </c:pt>
              </c:strCache>
            </c:strRef>
          </c:tx>
          <c:spPr>
            <a:solidFill>
              <a:schemeClr val="accent4">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Sheet1!$B$1:$D$1</c:f>
              <c:strCache>
                <c:ptCount val="3"/>
                <c:pt idx="0">
                  <c:v>2022/23</c:v>
                </c:pt>
                <c:pt idx="1">
                  <c:v>2023/24</c:v>
                </c:pt>
                <c:pt idx="2">
                  <c:v>2024/25</c:v>
                </c:pt>
              </c:strCache>
            </c:strRef>
          </c:cat>
          <c:val>
            <c:numRef>
              <c:f>Sheet1!$B$4:$D$4</c:f>
              <c:numCache>
                <c:formatCode>General</c:formatCode>
                <c:ptCount val="3"/>
                <c:pt idx="0">
                  <c:v>973</c:v>
                </c:pt>
                <c:pt idx="1">
                  <c:v>1007</c:v>
                </c:pt>
                <c:pt idx="2">
                  <c:v>1037</c:v>
                </c:pt>
              </c:numCache>
            </c:numRef>
          </c:val>
          <c:extLst>
            <c:ext xmlns:c16="http://schemas.microsoft.com/office/drawing/2014/chart" uri="{C3380CC4-5D6E-409C-BE32-E72D297353CC}">
              <c16:uniqueId val="{00000002-8B98-B64B-B7E9-D56799D1DF43}"/>
            </c:ext>
          </c:extLst>
        </c:ser>
        <c:dLbls>
          <c:showLegendKey val="0"/>
          <c:showVal val="1"/>
          <c:showCatName val="0"/>
          <c:showSerName val="0"/>
          <c:showPercent val="0"/>
          <c:showBubbleSize val="0"/>
        </c:dLbls>
        <c:gapWidth val="150"/>
        <c:overlap val="100"/>
        <c:axId val="1462044064"/>
        <c:axId val="1462027136"/>
      </c:barChart>
      <c:catAx>
        <c:axId val="14620440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62027136"/>
        <c:crosses val="autoZero"/>
        <c:auto val="1"/>
        <c:lblAlgn val="ctr"/>
        <c:lblOffset val="100"/>
        <c:noMultiLvlLbl val="0"/>
      </c:catAx>
      <c:valAx>
        <c:axId val="1462027136"/>
        <c:scaling>
          <c:orientation val="minMax"/>
          <c:max val="25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620440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Net Expenditure</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Sheet1!$A$2</c:f>
              <c:strCache>
                <c:ptCount val="1"/>
                <c:pt idx="0">
                  <c:v>Course</c:v>
                </c:pt>
              </c:strCache>
            </c:strRef>
          </c:tx>
          <c:spPr>
            <a:solidFill>
              <a:schemeClr val="accent6">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Sheet1!$B$1:$D$1</c:f>
              <c:strCache>
                <c:ptCount val="3"/>
                <c:pt idx="0">
                  <c:v>2022/23</c:v>
                </c:pt>
                <c:pt idx="1">
                  <c:v>2023/24</c:v>
                </c:pt>
                <c:pt idx="2">
                  <c:v>2024/25</c:v>
                </c:pt>
              </c:strCache>
            </c:strRef>
          </c:cat>
          <c:val>
            <c:numRef>
              <c:f>Sheet1!$B$2:$D$2</c:f>
              <c:numCache>
                <c:formatCode>General</c:formatCode>
                <c:ptCount val="3"/>
                <c:pt idx="0">
                  <c:v>838</c:v>
                </c:pt>
                <c:pt idx="1">
                  <c:v>820</c:v>
                </c:pt>
                <c:pt idx="2">
                  <c:v>915</c:v>
                </c:pt>
              </c:numCache>
            </c:numRef>
          </c:val>
          <c:extLst>
            <c:ext xmlns:c16="http://schemas.microsoft.com/office/drawing/2014/chart" uri="{C3380CC4-5D6E-409C-BE32-E72D297353CC}">
              <c16:uniqueId val="{00000000-B533-8245-AA4D-AD8F24BE0087}"/>
            </c:ext>
          </c:extLst>
        </c:ser>
        <c:ser>
          <c:idx val="1"/>
          <c:order val="1"/>
          <c:tx>
            <c:strRef>
              <c:f>Sheet1!$A$3</c:f>
              <c:strCache>
                <c:ptCount val="1"/>
                <c:pt idx="0">
                  <c:v>Golf operations</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Sheet1!$B$1:$D$1</c:f>
              <c:strCache>
                <c:ptCount val="3"/>
                <c:pt idx="0">
                  <c:v>2022/23</c:v>
                </c:pt>
                <c:pt idx="1">
                  <c:v>2023/24</c:v>
                </c:pt>
                <c:pt idx="2">
                  <c:v>2024/25</c:v>
                </c:pt>
              </c:strCache>
            </c:strRef>
          </c:cat>
          <c:val>
            <c:numRef>
              <c:f>Sheet1!$B$3:$D$3</c:f>
              <c:numCache>
                <c:formatCode>General</c:formatCode>
                <c:ptCount val="3"/>
                <c:pt idx="0">
                  <c:v>123</c:v>
                </c:pt>
                <c:pt idx="1">
                  <c:v>153</c:v>
                </c:pt>
                <c:pt idx="2">
                  <c:v>153</c:v>
                </c:pt>
              </c:numCache>
            </c:numRef>
          </c:val>
          <c:extLst>
            <c:ext xmlns:c16="http://schemas.microsoft.com/office/drawing/2014/chart" uri="{C3380CC4-5D6E-409C-BE32-E72D297353CC}">
              <c16:uniqueId val="{00000001-B533-8245-AA4D-AD8F24BE0087}"/>
            </c:ext>
          </c:extLst>
        </c:ser>
        <c:ser>
          <c:idx val="2"/>
          <c:order val="2"/>
          <c:tx>
            <c:strRef>
              <c:f>Sheet1!$A$4</c:f>
              <c:strCache>
                <c:ptCount val="1"/>
                <c:pt idx="0">
                  <c:v>Clubhouse</c:v>
                </c:pt>
              </c:strCache>
            </c:strRef>
          </c:tx>
          <c:spPr>
            <a:solidFill>
              <a:schemeClr val="accent4">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Sheet1!$B$1:$D$1</c:f>
              <c:strCache>
                <c:ptCount val="3"/>
                <c:pt idx="0">
                  <c:v>2022/23</c:v>
                </c:pt>
                <c:pt idx="1">
                  <c:v>2023/24</c:v>
                </c:pt>
                <c:pt idx="2">
                  <c:v>2024/25</c:v>
                </c:pt>
              </c:strCache>
            </c:strRef>
          </c:cat>
          <c:val>
            <c:numRef>
              <c:f>Sheet1!$B$4:$D$4</c:f>
              <c:numCache>
                <c:formatCode>General</c:formatCode>
                <c:ptCount val="3"/>
                <c:pt idx="0">
                  <c:v>369</c:v>
                </c:pt>
                <c:pt idx="1">
                  <c:v>361</c:v>
                </c:pt>
                <c:pt idx="2">
                  <c:v>422</c:v>
                </c:pt>
              </c:numCache>
            </c:numRef>
          </c:val>
          <c:extLst>
            <c:ext xmlns:c16="http://schemas.microsoft.com/office/drawing/2014/chart" uri="{C3380CC4-5D6E-409C-BE32-E72D297353CC}">
              <c16:uniqueId val="{00000002-B533-8245-AA4D-AD8F24BE0087}"/>
            </c:ext>
          </c:extLst>
        </c:ser>
        <c:dLbls>
          <c:showLegendKey val="0"/>
          <c:showVal val="1"/>
          <c:showCatName val="0"/>
          <c:showSerName val="0"/>
          <c:showPercent val="0"/>
          <c:showBubbleSize val="0"/>
        </c:dLbls>
        <c:gapWidth val="150"/>
        <c:overlap val="100"/>
        <c:axId val="1462044064"/>
        <c:axId val="1462027136"/>
      </c:barChart>
      <c:catAx>
        <c:axId val="14620440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62027136"/>
        <c:crosses val="autoZero"/>
        <c:auto val="1"/>
        <c:lblAlgn val="ctr"/>
        <c:lblOffset val="100"/>
        <c:noMultiLvlLbl val="0"/>
      </c:catAx>
      <c:valAx>
        <c:axId val="14620271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620440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Net</a:t>
            </a:r>
            <a:r>
              <a:rPr lang="en-US" baseline="0" dirty="0"/>
              <a:t> surplus/shortfall</a:t>
            </a: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Sheet1!$A$2</c:f>
              <c:strCache>
                <c:ptCount val="1"/>
                <c:pt idx="0">
                  <c:v>Subscriptions and entry fees</c:v>
                </c:pt>
              </c:strCache>
            </c:strRef>
          </c:tx>
          <c:spPr>
            <a:solidFill>
              <a:schemeClr val="accent6">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Sheet1!$B$1:$D$1</c:f>
              <c:strCache>
                <c:ptCount val="3"/>
                <c:pt idx="0">
                  <c:v>2022/23</c:v>
                </c:pt>
                <c:pt idx="1">
                  <c:v>2023/24</c:v>
                </c:pt>
                <c:pt idx="2">
                  <c:v>2024/25</c:v>
                </c:pt>
              </c:strCache>
            </c:strRef>
          </c:cat>
          <c:val>
            <c:numRef>
              <c:f>Sheet1!$B$2:$D$2</c:f>
              <c:numCache>
                <c:formatCode>General</c:formatCode>
                <c:ptCount val="3"/>
                <c:pt idx="0">
                  <c:v>1340</c:v>
                </c:pt>
                <c:pt idx="1">
                  <c:v>1410</c:v>
                </c:pt>
                <c:pt idx="2">
                  <c:v>1450</c:v>
                </c:pt>
              </c:numCache>
            </c:numRef>
          </c:val>
          <c:extLst>
            <c:ext xmlns:c16="http://schemas.microsoft.com/office/drawing/2014/chart" uri="{C3380CC4-5D6E-409C-BE32-E72D297353CC}">
              <c16:uniqueId val="{00000000-5FC6-8B45-ABFA-3ED6DBD1C37B}"/>
            </c:ext>
          </c:extLst>
        </c:ser>
        <c:ser>
          <c:idx val="1"/>
          <c:order val="1"/>
          <c:tx>
            <c:strRef>
              <c:f>Sheet1!$A$3</c:f>
              <c:strCache>
                <c:ptCount val="1"/>
                <c:pt idx="0">
                  <c:v>Net expenditure</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Sheet1!$B$1:$D$1</c:f>
              <c:strCache>
                <c:ptCount val="3"/>
                <c:pt idx="0">
                  <c:v>2022/23</c:v>
                </c:pt>
                <c:pt idx="1">
                  <c:v>2023/24</c:v>
                </c:pt>
                <c:pt idx="2">
                  <c:v>2024/25</c:v>
                </c:pt>
              </c:strCache>
            </c:strRef>
          </c:cat>
          <c:val>
            <c:numRef>
              <c:f>Sheet1!$B$3:$D$3</c:f>
              <c:numCache>
                <c:formatCode>General</c:formatCode>
                <c:ptCount val="3"/>
                <c:pt idx="0">
                  <c:v>1330</c:v>
                </c:pt>
                <c:pt idx="1">
                  <c:v>1335</c:v>
                </c:pt>
                <c:pt idx="2">
                  <c:v>1508</c:v>
                </c:pt>
              </c:numCache>
            </c:numRef>
          </c:val>
          <c:extLst>
            <c:ext xmlns:c16="http://schemas.microsoft.com/office/drawing/2014/chart" uri="{C3380CC4-5D6E-409C-BE32-E72D297353CC}">
              <c16:uniqueId val="{00000000-9A01-8C41-A362-C7C0892DEDB5}"/>
            </c:ext>
          </c:extLst>
        </c:ser>
        <c:ser>
          <c:idx val="2"/>
          <c:order val="2"/>
          <c:tx>
            <c:strRef>
              <c:f>Sheet1!$A$4</c:f>
              <c:strCache>
                <c:ptCount val="1"/>
                <c:pt idx="0">
                  <c:v>Surplus/shortfall</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Sheet1!$B$1:$D$1</c:f>
              <c:strCache>
                <c:ptCount val="3"/>
                <c:pt idx="0">
                  <c:v>2022/23</c:v>
                </c:pt>
                <c:pt idx="1">
                  <c:v>2023/24</c:v>
                </c:pt>
                <c:pt idx="2">
                  <c:v>2024/25</c:v>
                </c:pt>
              </c:strCache>
            </c:strRef>
          </c:cat>
          <c:val>
            <c:numRef>
              <c:f>Sheet1!$B$4:$D$4</c:f>
              <c:numCache>
                <c:formatCode>General</c:formatCode>
                <c:ptCount val="3"/>
                <c:pt idx="0">
                  <c:v>10</c:v>
                </c:pt>
                <c:pt idx="1">
                  <c:v>75</c:v>
                </c:pt>
                <c:pt idx="2">
                  <c:v>-25</c:v>
                </c:pt>
              </c:numCache>
            </c:numRef>
          </c:val>
          <c:extLst>
            <c:ext xmlns:c16="http://schemas.microsoft.com/office/drawing/2014/chart" uri="{C3380CC4-5D6E-409C-BE32-E72D297353CC}">
              <c16:uniqueId val="{00000001-9A01-8C41-A362-C7C0892DEDB5}"/>
            </c:ext>
          </c:extLst>
        </c:ser>
        <c:dLbls>
          <c:dLblPos val="ctr"/>
          <c:showLegendKey val="0"/>
          <c:showVal val="1"/>
          <c:showCatName val="0"/>
          <c:showSerName val="0"/>
          <c:showPercent val="0"/>
          <c:showBubbleSize val="0"/>
        </c:dLbls>
        <c:gapWidth val="150"/>
        <c:axId val="1462044064"/>
        <c:axId val="1462027136"/>
      </c:barChart>
      <c:catAx>
        <c:axId val="14620440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62027136"/>
        <c:crosses val="autoZero"/>
        <c:auto val="1"/>
        <c:lblAlgn val="ctr"/>
        <c:lblOffset val="100"/>
        <c:noMultiLvlLbl val="0"/>
      </c:catAx>
      <c:valAx>
        <c:axId val="14620271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620440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Non-subscription income</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Sheet1!$A$2</c:f>
              <c:strCache>
                <c:ptCount val="1"/>
                <c:pt idx="0">
                  <c:v>Course</c:v>
                </c:pt>
              </c:strCache>
            </c:strRef>
          </c:tx>
          <c:spPr>
            <a:solidFill>
              <a:schemeClr val="accent6">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Sheet1!$B$1:$D$1</c:f>
              <c:strCache>
                <c:ptCount val="3"/>
                <c:pt idx="0">
                  <c:v>2022/23</c:v>
                </c:pt>
                <c:pt idx="1">
                  <c:v>2023/24</c:v>
                </c:pt>
                <c:pt idx="2">
                  <c:v>2024/25</c:v>
                </c:pt>
              </c:strCache>
            </c:strRef>
          </c:cat>
          <c:val>
            <c:numRef>
              <c:f>Sheet1!$B$2:$D$2</c:f>
              <c:numCache>
                <c:formatCode>General</c:formatCode>
                <c:ptCount val="3"/>
                <c:pt idx="0">
                  <c:v>92</c:v>
                </c:pt>
                <c:pt idx="1">
                  <c:v>92</c:v>
                </c:pt>
                <c:pt idx="2">
                  <c:v>116</c:v>
                </c:pt>
              </c:numCache>
            </c:numRef>
          </c:val>
          <c:extLst>
            <c:ext xmlns:c16="http://schemas.microsoft.com/office/drawing/2014/chart" uri="{C3380CC4-5D6E-409C-BE32-E72D297353CC}">
              <c16:uniqueId val="{00000000-6F98-2F44-9296-011AFB9F169A}"/>
            </c:ext>
          </c:extLst>
        </c:ser>
        <c:ser>
          <c:idx val="1"/>
          <c:order val="1"/>
          <c:tx>
            <c:strRef>
              <c:f>Sheet1!$A$3</c:f>
              <c:strCache>
                <c:ptCount val="1"/>
                <c:pt idx="0">
                  <c:v>Golf operations</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Sheet1!$B$1:$D$1</c:f>
              <c:strCache>
                <c:ptCount val="3"/>
                <c:pt idx="0">
                  <c:v>2022/23</c:v>
                </c:pt>
                <c:pt idx="1">
                  <c:v>2023/24</c:v>
                </c:pt>
                <c:pt idx="2">
                  <c:v>2024/25</c:v>
                </c:pt>
              </c:strCache>
            </c:strRef>
          </c:cat>
          <c:val>
            <c:numRef>
              <c:f>Sheet1!$B$3:$D$3</c:f>
              <c:numCache>
                <c:formatCode>General</c:formatCode>
                <c:ptCount val="3"/>
                <c:pt idx="0">
                  <c:v>296</c:v>
                </c:pt>
                <c:pt idx="1">
                  <c:v>272</c:v>
                </c:pt>
                <c:pt idx="2">
                  <c:v>368</c:v>
                </c:pt>
              </c:numCache>
            </c:numRef>
          </c:val>
          <c:extLst>
            <c:ext xmlns:c16="http://schemas.microsoft.com/office/drawing/2014/chart" uri="{C3380CC4-5D6E-409C-BE32-E72D297353CC}">
              <c16:uniqueId val="{00000001-6F98-2F44-9296-011AFB9F169A}"/>
            </c:ext>
          </c:extLst>
        </c:ser>
        <c:ser>
          <c:idx val="2"/>
          <c:order val="2"/>
          <c:tx>
            <c:strRef>
              <c:f>Sheet1!$A$4</c:f>
              <c:strCache>
                <c:ptCount val="1"/>
                <c:pt idx="0">
                  <c:v>Clubhouse</c:v>
                </c:pt>
              </c:strCache>
            </c:strRef>
          </c:tx>
          <c:spPr>
            <a:solidFill>
              <a:schemeClr val="accent4">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Sheet1!$B$1:$D$1</c:f>
              <c:strCache>
                <c:ptCount val="3"/>
                <c:pt idx="0">
                  <c:v>2022/23</c:v>
                </c:pt>
                <c:pt idx="1">
                  <c:v>2023/24</c:v>
                </c:pt>
                <c:pt idx="2">
                  <c:v>2024/25</c:v>
                </c:pt>
              </c:strCache>
            </c:strRef>
          </c:cat>
          <c:val>
            <c:numRef>
              <c:f>Sheet1!$B$4:$D$4</c:f>
              <c:numCache>
                <c:formatCode>General</c:formatCode>
                <c:ptCount val="3"/>
                <c:pt idx="0">
                  <c:v>603</c:v>
                </c:pt>
                <c:pt idx="1">
                  <c:v>644</c:v>
                </c:pt>
                <c:pt idx="2">
                  <c:v>615</c:v>
                </c:pt>
              </c:numCache>
            </c:numRef>
          </c:val>
          <c:extLst>
            <c:ext xmlns:c16="http://schemas.microsoft.com/office/drawing/2014/chart" uri="{C3380CC4-5D6E-409C-BE32-E72D297353CC}">
              <c16:uniqueId val="{00000002-6F98-2F44-9296-011AFB9F169A}"/>
            </c:ext>
          </c:extLst>
        </c:ser>
        <c:dLbls>
          <c:showLegendKey val="0"/>
          <c:showVal val="0"/>
          <c:showCatName val="0"/>
          <c:showSerName val="0"/>
          <c:showPercent val="0"/>
          <c:showBubbleSize val="0"/>
        </c:dLbls>
        <c:gapWidth val="150"/>
        <c:overlap val="100"/>
        <c:axId val="1462044064"/>
        <c:axId val="1462027136"/>
      </c:barChart>
      <c:catAx>
        <c:axId val="14620440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62027136"/>
        <c:crosses val="autoZero"/>
        <c:auto val="1"/>
        <c:lblAlgn val="ctr"/>
        <c:lblOffset val="100"/>
        <c:noMultiLvlLbl val="0"/>
      </c:catAx>
      <c:valAx>
        <c:axId val="14620271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620440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Income</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Sheet1!$A$2</c:f>
              <c:strCache>
                <c:ptCount val="1"/>
                <c:pt idx="0">
                  <c:v>Subscriptions and entry fee</c:v>
                </c:pt>
              </c:strCache>
            </c:strRef>
          </c:tx>
          <c:spPr>
            <a:solidFill>
              <a:srgbClr val="FF0000"/>
            </a:solidFill>
            <a:ln>
              <a:noFill/>
            </a:ln>
            <a:effectLst/>
          </c:spPr>
          <c:invertIfNegative val="0"/>
          <c:cat>
            <c:strRef>
              <c:f>Sheet1!$B$1:$H$1</c:f>
              <c:strCache>
                <c:ptCount val="7"/>
                <c:pt idx="0">
                  <c:v>2023/24</c:v>
                </c:pt>
                <c:pt idx="1">
                  <c:v>2024/25</c:v>
                </c:pt>
                <c:pt idx="2">
                  <c:v>2025/26</c:v>
                </c:pt>
                <c:pt idx="3">
                  <c:v>2026/27</c:v>
                </c:pt>
                <c:pt idx="4">
                  <c:v>2027/28</c:v>
                </c:pt>
                <c:pt idx="5">
                  <c:v>2028/29</c:v>
                </c:pt>
                <c:pt idx="6">
                  <c:v>2029/30</c:v>
                </c:pt>
              </c:strCache>
            </c:strRef>
          </c:cat>
          <c:val>
            <c:numRef>
              <c:f>Sheet1!$B$2:$H$2</c:f>
              <c:numCache>
                <c:formatCode>0</c:formatCode>
                <c:ptCount val="7"/>
                <c:pt idx="0">
                  <c:v>1410</c:v>
                </c:pt>
                <c:pt idx="1">
                  <c:v>1450</c:v>
                </c:pt>
                <c:pt idx="2">
                  <c:v>1479</c:v>
                </c:pt>
                <c:pt idx="3">
                  <c:v>1523.3700000000001</c:v>
                </c:pt>
                <c:pt idx="4">
                  <c:v>1569.0711000000001</c:v>
                </c:pt>
                <c:pt idx="5">
                  <c:v>1616.1432330000002</c:v>
                </c:pt>
                <c:pt idx="6">
                  <c:v>1664.6275299900003</c:v>
                </c:pt>
              </c:numCache>
            </c:numRef>
          </c:val>
          <c:extLst>
            <c:ext xmlns:c16="http://schemas.microsoft.com/office/drawing/2014/chart" uri="{C3380CC4-5D6E-409C-BE32-E72D297353CC}">
              <c16:uniqueId val="{00000000-8B98-B64B-B7E9-D56799D1DF43}"/>
            </c:ext>
          </c:extLst>
        </c:ser>
        <c:ser>
          <c:idx val="1"/>
          <c:order val="1"/>
          <c:tx>
            <c:strRef>
              <c:f>Sheet1!$A$3</c:f>
              <c:strCache>
                <c:ptCount val="1"/>
                <c:pt idx="0">
                  <c:v>Clubhouse</c:v>
                </c:pt>
              </c:strCache>
            </c:strRef>
          </c:tx>
          <c:spPr>
            <a:solidFill>
              <a:srgbClr val="00B0F0"/>
            </a:solidFill>
            <a:ln>
              <a:noFill/>
            </a:ln>
            <a:effectLst/>
          </c:spPr>
          <c:invertIfNegative val="0"/>
          <c:cat>
            <c:strRef>
              <c:f>Sheet1!$B$1:$H$1</c:f>
              <c:strCache>
                <c:ptCount val="7"/>
                <c:pt idx="0">
                  <c:v>2023/24</c:v>
                </c:pt>
                <c:pt idx="1">
                  <c:v>2024/25</c:v>
                </c:pt>
                <c:pt idx="2">
                  <c:v>2025/26</c:v>
                </c:pt>
                <c:pt idx="3">
                  <c:v>2026/27</c:v>
                </c:pt>
                <c:pt idx="4">
                  <c:v>2027/28</c:v>
                </c:pt>
                <c:pt idx="5">
                  <c:v>2028/29</c:v>
                </c:pt>
                <c:pt idx="6">
                  <c:v>2029/30</c:v>
                </c:pt>
              </c:strCache>
            </c:strRef>
          </c:cat>
          <c:val>
            <c:numRef>
              <c:f>Sheet1!$B$3:$H$3</c:f>
              <c:numCache>
                <c:formatCode>0</c:formatCode>
                <c:ptCount val="7"/>
                <c:pt idx="0">
                  <c:v>645</c:v>
                </c:pt>
                <c:pt idx="1">
                  <c:v>615</c:v>
                </c:pt>
                <c:pt idx="2">
                  <c:v>680</c:v>
                </c:pt>
                <c:pt idx="3">
                  <c:v>700.4</c:v>
                </c:pt>
                <c:pt idx="4">
                  <c:v>721.41200000000003</c:v>
                </c:pt>
                <c:pt idx="5">
                  <c:v>743.05436000000009</c:v>
                </c:pt>
                <c:pt idx="6">
                  <c:v>765.3459908000001</c:v>
                </c:pt>
              </c:numCache>
            </c:numRef>
          </c:val>
          <c:extLst>
            <c:ext xmlns:c16="http://schemas.microsoft.com/office/drawing/2014/chart" uri="{C3380CC4-5D6E-409C-BE32-E72D297353CC}">
              <c16:uniqueId val="{00000001-8B98-B64B-B7E9-D56799D1DF43}"/>
            </c:ext>
          </c:extLst>
        </c:ser>
        <c:ser>
          <c:idx val="2"/>
          <c:order val="2"/>
          <c:tx>
            <c:strRef>
              <c:f>Sheet1!$A$4</c:f>
              <c:strCache>
                <c:ptCount val="1"/>
                <c:pt idx="0">
                  <c:v>Golf operations</c:v>
                </c:pt>
              </c:strCache>
            </c:strRef>
          </c:tx>
          <c:spPr>
            <a:solidFill>
              <a:schemeClr val="accent4">
                <a:lumMod val="75000"/>
              </a:schemeClr>
            </a:solidFill>
            <a:ln>
              <a:noFill/>
            </a:ln>
            <a:effectLst/>
          </c:spPr>
          <c:invertIfNegative val="0"/>
          <c:cat>
            <c:strRef>
              <c:f>Sheet1!$B$1:$H$1</c:f>
              <c:strCache>
                <c:ptCount val="7"/>
                <c:pt idx="0">
                  <c:v>2023/24</c:v>
                </c:pt>
                <c:pt idx="1">
                  <c:v>2024/25</c:v>
                </c:pt>
                <c:pt idx="2">
                  <c:v>2025/26</c:v>
                </c:pt>
                <c:pt idx="3">
                  <c:v>2026/27</c:v>
                </c:pt>
                <c:pt idx="4">
                  <c:v>2027/28</c:v>
                </c:pt>
                <c:pt idx="5">
                  <c:v>2028/29</c:v>
                </c:pt>
                <c:pt idx="6">
                  <c:v>2029/30</c:v>
                </c:pt>
              </c:strCache>
            </c:strRef>
          </c:cat>
          <c:val>
            <c:numRef>
              <c:f>Sheet1!$B$4:$H$4</c:f>
              <c:numCache>
                <c:formatCode>0</c:formatCode>
                <c:ptCount val="7"/>
                <c:pt idx="0">
                  <c:v>272</c:v>
                </c:pt>
                <c:pt idx="1">
                  <c:v>368</c:v>
                </c:pt>
                <c:pt idx="2">
                  <c:v>379.04</c:v>
                </c:pt>
                <c:pt idx="3">
                  <c:v>390.41120000000001</c:v>
                </c:pt>
                <c:pt idx="4">
                  <c:v>402.123536</c:v>
                </c:pt>
                <c:pt idx="5">
                  <c:v>414.18724208000003</c:v>
                </c:pt>
                <c:pt idx="6">
                  <c:v>426.61285934240004</c:v>
                </c:pt>
              </c:numCache>
            </c:numRef>
          </c:val>
          <c:extLst>
            <c:ext xmlns:c16="http://schemas.microsoft.com/office/drawing/2014/chart" uri="{C3380CC4-5D6E-409C-BE32-E72D297353CC}">
              <c16:uniqueId val="{00000002-8B98-B64B-B7E9-D56799D1DF43}"/>
            </c:ext>
          </c:extLst>
        </c:ser>
        <c:ser>
          <c:idx val="3"/>
          <c:order val="3"/>
          <c:tx>
            <c:strRef>
              <c:f>Sheet1!$A$5</c:f>
              <c:strCache>
                <c:ptCount val="1"/>
                <c:pt idx="0">
                  <c:v>Courses</c:v>
                </c:pt>
              </c:strCache>
            </c:strRef>
          </c:tx>
          <c:spPr>
            <a:solidFill>
              <a:schemeClr val="accent6">
                <a:lumMod val="75000"/>
              </a:schemeClr>
            </a:solidFill>
            <a:ln>
              <a:noFill/>
            </a:ln>
            <a:effectLst/>
          </c:spPr>
          <c:invertIfNegative val="0"/>
          <c:cat>
            <c:strRef>
              <c:f>Sheet1!$B$1:$H$1</c:f>
              <c:strCache>
                <c:ptCount val="7"/>
                <c:pt idx="0">
                  <c:v>2023/24</c:v>
                </c:pt>
                <c:pt idx="1">
                  <c:v>2024/25</c:v>
                </c:pt>
                <c:pt idx="2">
                  <c:v>2025/26</c:v>
                </c:pt>
                <c:pt idx="3">
                  <c:v>2026/27</c:v>
                </c:pt>
                <c:pt idx="4">
                  <c:v>2027/28</c:v>
                </c:pt>
                <c:pt idx="5">
                  <c:v>2028/29</c:v>
                </c:pt>
                <c:pt idx="6">
                  <c:v>2029/30</c:v>
                </c:pt>
              </c:strCache>
            </c:strRef>
          </c:cat>
          <c:val>
            <c:numRef>
              <c:f>Sheet1!$B$5:$H$5</c:f>
              <c:numCache>
                <c:formatCode>0</c:formatCode>
                <c:ptCount val="7"/>
                <c:pt idx="0">
                  <c:v>92</c:v>
                </c:pt>
                <c:pt idx="1">
                  <c:v>116</c:v>
                </c:pt>
                <c:pt idx="2">
                  <c:v>120</c:v>
                </c:pt>
                <c:pt idx="3">
                  <c:v>123.60000000000001</c:v>
                </c:pt>
                <c:pt idx="4">
                  <c:v>127.30800000000001</c:v>
                </c:pt>
                <c:pt idx="5">
                  <c:v>131.12724</c:v>
                </c:pt>
                <c:pt idx="6">
                  <c:v>135.06105719999999</c:v>
                </c:pt>
              </c:numCache>
            </c:numRef>
          </c:val>
          <c:extLst>
            <c:ext xmlns:c16="http://schemas.microsoft.com/office/drawing/2014/chart" uri="{C3380CC4-5D6E-409C-BE32-E72D297353CC}">
              <c16:uniqueId val="{00000003-8B98-B64B-B7E9-D56799D1DF43}"/>
            </c:ext>
          </c:extLst>
        </c:ser>
        <c:dLbls>
          <c:showLegendKey val="0"/>
          <c:showVal val="0"/>
          <c:showCatName val="0"/>
          <c:showSerName val="0"/>
          <c:showPercent val="0"/>
          <c:showBubbleSize val="0"/>
        </c:dLbls>
        <c:gapWidth val="150"/>
        <c:overlap val="100"/>
        <c:axId val="1462044064"/>
        <c:axId val="1462027136"/>
      </c:barChart>
      <c:catAx>
        <c:axId val="14620440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62027136"/>
        <c:crosses val="autoZero"/>
        <c:auto val="1"/>
        <c:lblAlgn val="ctr"/>
        <c:lblOffset val="100"/>
        <c:noMultiLvlLbl val="0"/>
      </c:catAx>
      <c:valAx>
        <c:axId val="1462027136"/>
        <c:scaling>
          <c:orientation val="minMax"/>
          <c:max val="30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62044064"/>
        <c:crosses val="autoZero"/>
        <c:crossBetween val="between"/>
      </c:valAx>
      <c:spPr>
        <a:noFill/>
        <a:ln>
          <a:noFill/>
        </a:ln>
        <a:effectLst/>
      </c:spPr>
    </c:plotArea>
    <c:legend>
      <c:legendPos val="b"/>
      <c:layout>
        <c:manualLayout>
          <c:xMode val="edge"/>
          <c:yMode val="edge"/>
          <c:x val="6.9519727154150945E-2"/>
          <c:y val="0.86734205963195676"/>
          <c:w val="0.86621902660904992"/>
          <c:h val="0.1171532981454928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Expenditure</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Sheet1!$A$2</c:f>
              <c:strCache>
                <c:ptCount val="1"/>
                <c:pt idx="0">
                  <c:v>Course</c:v>
                </c:pt>
              </c:strCache>
            </c:strRef>
          </c:tx>
          <c:spPr>
            <a:solidFill>
              <a:schemeClr val="accent6">
                <a:lumMod val="75000"/>
              </a:schemeClr>
            </a:solidFill>
            <a:ln>
              <a:noFill/>
            </a:ln>
            <a:effectLst/>
          </c:spPr>
          <c:invertIfNegative val="0"/>
          <c:cat>
            <c:strRef>
              <c:f>Sheet1!$B$1:$H$1</c:f>
              <c:strCache>
                <c:ptCount val="7"/>
                <c:pt idx="0">
                  <c:v>2023/24</c:v>
                </c:pt>
                <c:pt idx="1">
                  <c:v>2024/25</c:v>
                </c:pt>
                <c:pt idx="2">
                  <c:v>2025/26</c:v>
                </c:pt>
                <c:pt idx="3">
                  <c:v>2026/27</c:v>
                </c:pt>
                <c:pt idx="4">
                  <c:v>2027/28</c:v>
                </c:pt>
                <c:pt idx="5">
                  <c:v>2028/29</c:v>
                </c:pt>
                <c:pt idx="6">
                  <c:v>2029/30</c:v>
                </c:pt>
              </c:strCache>
            </c:strRef>
          </c:cat>
          <c:val>
            <c:numRef>
              <c:f>Sheet1!$B$2:$H$2</c:f>
              <c:numCache>
                <c:formatCode>0</c:formatCode>
                <c:ptCount val="7"/>
                <c:pt idx="0">
                  <c:v>912</c:v>
                </c:pt>
                <c:pt idx="1">
                  <c:v>1031</c:v>
                </c:pt>
                <c:pt idx="2">
                  <c:v>1062</c:v>
                </c:pt>
                <c:pt idx="3">
                  <c:v>1094</c:v>
                </c:pt>
                <c:pt idx="4">
                  <c:v>1127</c:v>
                </c:pt>
                <c:pt idx="5">
                  <c:v>1160</c:v>
                </c:pt>
                <c:pt idx="6">
                  <c:v>1195</c:v>
                </c:pt>
              </c:numCache>
            </c:numRef>
          </c:val>
          <c:extLst>
            <c:ext xmlns:c16="http://schemas.microsoft.com/office/drawing/2014/chart" uri="{C3380CC4-5D6E-409C-BE32-E72D297353CC}">
              <c16:uniqueId val="{00000000-B533-8245-AA4D-AD8F24BE0087}"/>
            </c:ext>
          </c:extLst>
        </c:ser>
        <c:ser>
          <c:idx val="1"/>
          <c:order val="1"/>
          <c:tx>
            <c:strRef>
              <c:f>Sheet1!$A$3</c:f>
              <c:strCache>
                <c:ptCount val="1"/>
                <c:pt idx="0">
                  <c:v>Clubhouse </c:v>
                </c:pt>
              </c:strCache>
            </c:strRef>
          </c:tx>
          <c:spPr>
            <a:solidFill>
              <a:srgbClr val="00B0F0"/>
            </a:solidFill>
            <a:ln>
              <a:noFill/>
            </a:ln>
            <a:effectLst/>
          </c:spPr>
          <c:invertIfNegative val="0"/>
          <c:cat>
            <c:strRef>
              <c:f>Sheet1!$B$1:$H$1</c:f>
              <c:strCache>
                <c:ptCount val="7"/>
                <c:pt idx="0">
                  <c:v>2023/24</c:v>
                </c:pt>
                <c:pt idx="1">
                  <c:v>2024/25</c:v>
                </c:pt>
                <c:pt idx="2">
                  <c:v>2025/26</c:v>
                </c:pt>
                <c:pt idx="3">
                  <c:v>2026/27</c:v>
                </c:pt>
                <c:pt idx="4">
                  <c:v>2027/28</c:v>
                </c:pt>
                <c:pt idx="5">
                  <c:v>2028/29</c:v>
                </c:pt>
                <c:pt idx="6">
                  <c:v>2029/30</c:v>
                </c:pt>
              </c:strCache>
            </c:strRef>
          </c:cat>
          <c:val>
            <c:numRef>
              <c:f>Sheet1!$B$3:$H$3</c:f>
              <c:numCache>
                <c:formatCode>0</c:formatCode>
                <c:ptCount val="7"/>
                <c:pt idx="0">
                  <c:v>1007</c:v>
                </c:pt>
                <c:pt idx="1">
                  <c:v>1000</c:v>
                </c:pt>
                <c:pt idx="2">
                  <c:v>1045</c:v>
                </c:pt>
                <c:pt idx="3">
                  <c:v>1076.3500000000001</c:v>
                </c:pt>
                <c:pt idx="4">
                  <c:v>1108.6405000000002</c:v>
                </c:pt>
                <c:pt idx="5">
                  <c:v>1141.8997150000002</c:v>
                </c:pt>
                <c:pt idx="6">
                  <c:v>1176.1567064500002</c:v>
                </c:pt>
              </c:numCache>
            </c:numRef>
          </c:val>
          <c:extLst>
            <c:ext xmlns:c16="http://schemas.microsoft.com/office/drawing/2014/chart" uri="{C3380CC4-5D6E-409C-BE32-E72D297353CC}">
              <c16:uniqueId val="{00000001-B533-8245-AA4D-AD8F24BE0087}"/>
            </c:ext>
          </c:extLst>
        </c:ser>
        <c:ser>
          <c:idx val="2"/>
          <c:order val="2"/>
          <c:tx>
            <c:strRef>
              <c:f>Sheet1!$A$4</c:f>
              <c:strCache>
                <c:ptCount val="1"/>
                <c:pt idx="0">
                  <c:v>Golf operations</c:v>
                </c:pt>
              </c:strCache>
            </c:strRef>
          </c:tx>
          <c:spPr>
            <a:solidFill>
              <a:schemeClr val="accent4">
                <a:lumMod val="75000"/>
              </a:schemeClr>
            </a:solidFill>
            <a:ln>
              <a:noFill/>
            </a:ln>
            <a:effectLst/>
          </c:spPr>
          <c:invertIfNegative val="0"/>
          <c:cat>
            <c:strRef>
              <c:f>Sheet1!$B$1:$H$1</c:f>
              <c:strCache>
                <c:ptCount val="7"/>
                <c:pt idx="0">
                  <c:v>2023/24</c:v>
                </c:pt>
                <c:pt idx="1">
                  <c:v>2024/25</c:v>
                </c:pt>
                <c:pt idx="2">
                  <c:v>2025/26</c:v>
                </c:pt>
                <c:pt idx="3">
                  <c:v>2026/27</c:v>
                </c:pt>
                <c:pt idx="4">
                  <c:v>2027/28</c:v>
                </c:pt>
                <c:pt idx="5">
                  <c:v>2028/29</c:v>
                </c:pt>
                <c:pt idx="6">
                  <c:v>2029/30</c:v>
                </c:pt>
              </c:strCache>
            </c:strRef>
          </c:cat>
          <c:val>
            <c:numRef>
              <c:f>Sheet1!$B$4:$H$4</c:f>
              <c:numCache>
                <c:formatCode>0</c:formatCode>
                <c:ptCount val="7"/>
                <c:pt idx="0">
                  <c:v>426</c:v>
                </c:pt>
                <c:pt idx="1">
                  <c:v>521</c:v>
                </c:pt>
                <c:pt idx="2">
                  <c:v>525</c:v>
                </c:pt>
                <c:pt idx="3">
                  <c:v>540.75</c:v>
                </c:pt>
                <c:pt idx="4">
                  <c:v>556.97249999999997</c:v>
                </c:pt>
                <c:pt idx="5">
                  <c:v>573.68167499999993</c:v>
                </c:pt>
                <c:pt idx="6">
                  <c:v>590.89212524999994</c:v>
                </c:pt>
              </c:numCache>
            </c:numRef>
          </c:val>
          <c:extLst>
            <c:ext xmlns:c16="http://schemas.microsoft.com/office/drawing/2014/chart" uri="{C3380CC4-5D6E-409C-BE32-E72D297353CC}">
              <c16:uniqueId val="{00000002-B533-8245-AA4D-AD8F24BE0087}"/>
            </c:ext>
          </c:extLst>
        </c:ser>
        <c:dLbls>
          <c:showLegendKey val="0"/>
          <c:showVal val="0"/>
          <c:showCatName val="0"/>
          <c:showSerName val="0"/>
          <c:showPercent val="0"/>
          <c:showBubbleSize val="0"/>
        </c:dLbls>
        <c:gapWidth val="150"/>
        <c:overlap val="100"/>
        <c:axId val="1462044064"/>
        <c:axId val="1462027136"/>
      </c:barChart>
      <c:catAx>
        <c:axId val="14620440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62027136"/>
        <c:crosses val="autoZero"/>
        <c:auto val="1"/>
        <c:lblAlgn val="ctr"/>
        <c:lblOffset val="100"/>
        <c:noMultiLvlLbl val="0"/>
      </c:catAx>
      <c:valAx>
        <c:axId val="1462027136"/>
        <c:scaling>
          <c:orientation val="minMax"/>
          <c:max val="30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620440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Net</a:t>
            </a:r>
            <a:r>
              <a:rPr lang="en-US" baseline="0" dirty="0"/>
              <a:t> surplus after tax</a:t>
            </a: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Sheet1!$A$2</c:f>
              <c:strCache>
                <c:ptCount val="1"/>
                <c:pt idx="0">
                  <c:v>Net surplus after tax</c:v>
                </c:pt>
              </c:strCache>
            </c:strRef>
          </c:tx>
          <c:spPr>
            <a:solidFill>
              <a:schemeClr val="tx1"/>
            </a:solidFill>
            <a:ln>
              <a:noFill/>
            </a:ln>
            <a:effectLst/>
          </c:spPr>
          <c:invertIfNegative val="0"/>
          <c:cat>
            <c:strRef>
              <c:f>Sheet1!$B$1:$H$1</c:f>
              <c:strCache>
                <c:ptCount val="7"/>
                <c:pt idx="0">
                  <c:v>2023/24</c:v>
                </c:pt>
                <c:pt idx="1">
                  <c:v>2024/25</c:v>
                </c:pt>
                <c:pt idx="2">
                  <c:v>2025/26</c:v>
                </c:pt>
                <c:pt idx="3">
                  <c:v>2026/27</c:v>
                </c:pt>
                <c:pt idx="4">
                  <c:v>2027/28</c:v>
                </c:pt>
                <c:pt idx="5">
                  <c:v>2028/29</c:v>
                </c:pt>
                <c:pt idx="6">
                  <c:v>2029/30</c:v>
                </c:pt>
              </c:strCache>
            </c:strRef>
          </c:cat>
          <c:val>
            <c:numRef>
              <c:f>Sheet1!$B$2:$H$2</c:f>
              <c:numCache>
                <c:formatCode>General</c:formatCode>
                <c:ptCount val="7"/>
                <c:pt idx="0">
                  <c:v>117</c:v>
                </c:pt>
                <c:pt idx="1">
                  <c:v>25</c:v>
                </c:pt>
                <c:pt idx="2">
                  <c:v>71</c:v>
                </c:pt>
                <c:pt idx="3">
                  <c:v>72</c:v>
                </c:pt>
                <c:pt idx="4">
                  <c:v>73</c:v>
                </c:pt>
                <c:pt idx="5">
                  <c:v>74</c:v>
                </c:pt>
                <c:pt idx="6">
                  <c:v>74</c:v>
                </c:pt>
              </c:numCache>
            </c:numRef>
          </c:val>
          <c:extLst>
            <c:ext xmlns:c16="http://schemas.microsoft.com/office/drawing/2014/chart" uri="{C3380CC4-5D6E-409C-BE32-E72D297353CC}">
              <c16:uniqueId val="{00000000-5FC6-8B45-ABFA-3ED6DBD1C37B}"/>
            </c:ext>
          </c:extLst>
        </c:ser>
        <c:dLbls>
          <c:showLegendKey val="0"/>
          <c:showVal val="0"/>
          <c:showCatName val="0"/>
          <c:showSerName val="0"/>
          <c:showPercent val="0"/>
          <c:showBubbleSize val="0"/>
        </c:dLbls>
        <c:gapWidth val="150"/>
        <c:overlap val="100"/>
        <c:axId val="1462044064"/>
        <c:axId val="1462027136"/>
      </c:barChart>
      <c:catAx>
        <c:axId val="14620440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62027136"/>
        <c:crosses val="autoZero"/>
        <c:auto val="1"/>
        <c:lblAlgn val="ctr"/>
        <c:lblOffset val="100"/>
        <c:noMultiLvlLbl val="0"/>
      </c:catAx>
      <c:valAx>
        <c:axId val="14620271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620440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FB0BDE7-C725-E149-B15E-1E5C5FF2BC4B}" type="doc">
      <dgm:prSet loTypeId="urn:microsoft.com/office/officeart/2005/8/layout/hierarchy4" loCatId="" qsTypeId="urn:microsoft.com/office/officeart/2005/8/quickstyle/simple1" qsCatId="simple" csTypeId="urn:microsoft.com/office/officeart/2005/8/colors/accent1_2" csCatId="accent1" phldr="1"/>
      <dgm:spPr/>
      <dgm:t>
        <a:bodyPr/>
        <a:lstStyle/>
        <a:p>
          <a:endParaRPr lang="en-GB"/>
        </a:p>
      </dgm:t>
    </dgm:pt>
    <dgm:pt modelId="{D4AB2F7E-4275-4949-BBB1-962DC1BF9044}">
      <dgm:prSet phldrT="[Text]"/>
      <dgm:spPr>
        <a:solidFill>
          <a:srgbClr val="FF0000"/>
        </a:solidFill>
      </dgm:spPr>
      <dgm:t>
        <a:bodyPr/>
        <a:lstStyle/>
        <a:p>
          <a:r>
            <a:rPr lang="en-GB" dirty="0"/>
            <a:t>Core areas of focus</a:t>
          </a:r>
        </a:p>
      </dgm:t>
    </dgm:pt>
    <dgm:pt modelId="{53B15247-26DA-0245-8AF7-7443A542B2DC}" type="parTrans" cxnId="{A68E599D-03B7-D849-91BF-6558E1F9821C}">
      <dgm:prSet/>
      <dgm:spPr/>
      <dgm:t>
        <a:bodyPr/>
        <a:lstStyle/>
        <a:p>
          <a:endParaRPr lang="en-GB"/>
        </a:p>
      </dgm:t>
    </dgm:pt>
    <dgm:pt modelId="{6674A98F-AAD5-3249-B71F-6AF792A943C8}" type="sibTrans" cxnId="{A68E599D-03B7-D849-91BF-6558E1F9821C}">
      <dgm:prSet/>
      <dgm:spPr/>
      <dgm:t>
        <a:bodyPr/>
        <a:lstStyle/>
        <a:p>
          <a:endParaRPr lang="en-GB"/>
        </a:p>
      </dgm:t>
    </dgm:pt>
    <dgm:pt modelId="{7E84B1F0-7178-4A4C-84DE-957B12775283}">
      <dgm:prSet phldrT="[Text]" custT="1"/>
      <dgm:spPr>
        <a:solidFill>
          <a:srgbClr val="00B0F0"/>
        </a:solidFill>
      </dgm:spPr>
      <dgm:t>
        <a:bodyPr/>
        <a:lstStyle/>
        <a:p>
          <a:r>
            <a:rPr lang="en-GB" sz="2800" dirty="0">
              <a:solidFill>
                <a:schemeClr val="tx1"/>
              </a:solidFill>
            </a:rPr>
            <a:t>Course</a:t>
          </a:r>
        </a:p>
      </dgm:t>
    </dgm:pt>
    <dgm:pt modelId="{952C3533-BFEB-4F47-9FC9-6DB0FFED3266}" type="parTrans" cxnId="{1E703E54-A956-C841-9C7D-C685E3B774EC}">
      <dgm:prSet/>
      <dgm:spPr/>
      <dgm:t>
        <a:bodyPr/>
        <a:lstStyle/>
        <a:p>
          <a:endParaRPr lang="en-GB"/>
        </a:p>
      </dgm:t>
    </dgm:pt>
    <dgm:pt modelId="{36D1553F-9503-A24E-9DBF-C8E8C837353D}" type="sibTrans" cxnId="{1E703E54-A956-C841-9C7D-C685E3B774EC}">
      <dgm:prSet/>
      <dgm:spPr/>
      <dgm:t>
        <a:bodyPr/>
        <a:lstStyle/>
        <a:p>
          <a:endParaRPr lang="en-GB"/>
        </a:p>
      </dgm:t>
    </dgm:pt>
    <dgm:pt modelId="{392F8B9A-C429-1C4E-ADC8-626AFB5BDEB0}">
      <dgm:prSet phldrT="[Text]" custT="1"/>
      <dgm:spPr>
        <a:solidFill>
          <a:srgbClr val="00B0F0"/>
        </a:solidFill>
      </dgm:spPr>
      <dgm:t>
        <a:bodyPr/>
        <a:lstStyle/>
        <a:p>
          <a:r>
            <a:rPr lang="en-GB" sz="1200" dirty="0">
              <a:solidFill>
                <a:schemeClr val="tx1"/>
              </a:solidFill>
            </a:rPr>
            <a:t>Pro-Shop</a:t>
          </a:r>
        </a:p>
        <a:p>
          <a:r>
            <a:rPr lang="en-GB" sz="1200" dirty="0">
              <a:solidFill>
                <a:schemeClr val="tx1"/>
              </a:solidFill>
            </a:rPr>
            <a:t>Driving Range</a:t>
          </a:r>
        </a:p>
        <a:p>
          <a:r>
            <a:rPr lang="en-GB" sz="1200" dirty="0">
              <a:solidFill>
                <a:schemeClr val="tx1"/>
              </a:solidFill>
            </a:rPr>
            <a:t>Coaching</a:t>
          </a:r>
        </a:p>
        <a:p>
          <a:r>
            <a:rPr lang="en-GB" sz="1200" dirty="0">
              <a:solidFill>
                <a:schemeClr val="tx1"/>
              </a:solidFill>
            </a:rPr>
            <a:t>Competition Golf</a:t>
          </a:r>
        </a:p>
      </dgm:t>
    </dgm:pt>
    <dgm:pt modelId="{BEBA08C5-7E5D-824C-8A90-4DE30F02B77B}" type="parTrans" cxnId="{C35A60CD-1D26-2B4A-B3F6-01FB1A88387D}">
      <dgm:prSet/>
      <dgm:spPr/>
      <dgm:t>
        <a:bodyPr/>
        <a:lstStyle/>
        <a:p>
          <a:endParaRPr lang="en-GB"/>
        </a:p>
      </dgm:t>
    </dgm:pt>
    <dgm:pt modelId="{4C93FB8F-E0C6-DC46-8B29-9BB67B16F2DD}" type="sibTrans" cxnId="{C35A60CD-1D26-2B4A-B3F6-01FB1A88387D}">
      <dgm:prSet/>
      <dgm:spPr/>
      <dgm:t>
        <a:bodyPr/>
        <a:lstStyle/>
        <a:p>
          <a:endParaRPr lang="en-GB"/>
        </a:p>
      </dgm:t>
    </dgm:pt>
    <dgm:pt modelId="{84382E27-BDD1-4F41-8922-442284EA6946}">
      <dgm:prSet phldrT="[Text]" custT="1"/>
      <dgm:spPr>
        <a:solidFill>
          <a:srgbClr val="00B0F0"/>
        </a:solidFill>
      </dgm:spPr>
      <dgm:t>
        <a:bodyPr/>
        <a:lstStyle/>
        <a:p>
          <a:r>
            <a:rPr lang="en-GB" sz="2800" dirty="0">
              <a:solidFill>
                <a:schemeClr val="tx1"/>
              </a:solidFill>
            </a:rPr>
            <a:t>Club Operations</a:t>
          </a:r>
        </a:p>
      </dgm:t>
    </dgm:pt>
    <dgm:pt modelId="{FBC6DBE2-EEC3-F845-AEB0-851C4E26A758}" type="parTrans" cxnId="{5F8AD5B6-C7EE-C844-BC50-14E87E6D85F4}">
      <dgm:prSet/>
      <dgm:spPr/>
      <dgm:t>
        <a:bodyPr/>
        <a:lstStyle/>
        <a:p>
          <a:endParaRPr lang="en-GB"/>
        </a:p>
      </dgm:t>
    </dgm:pt>
    <dgm:pt modelId="{0B732987-D170-B348-876F-519213FAF96A}" type="sibTrans" cxnId="{5F8AD5B6-C7EE-C844-BC50-14E87E6D85F4}">
      <dgm:prSet/>
      <dgm:spPr/>
      <dgm:t>
        <a:bodyPr/>
        <a:lstStyle/>
        <a:p>
          <a:endParaRPr lang="en-GB"/>
        </a:p>
      </dgm:t>
    </dgm:pt>
    <dgm:pt modelId="{B25D9F5B-113C-B04E-9CFA-8880D52BD68B}">
      <dgm:prSet phldrT="[Text]" custT="1"/>
      <dgm:spPr>
        <a:solidFill>
          <a:srgbClr val="00B0F0"/>
        </a:solidFill>
      </dgm:spPr>
      <dgm:t>
        <a:bodyPr/>
        <a:lstStyle/>
        <a:p>
          <a:r>
            <a:rPr lang="en-GB" sz="1200" dirty="0">
              <a:solidFill>
                <a:schemeClr val="tx1"/>
              </a:solidFill>
            </a:rPr>
            <a:t>Membership</a:t>
          </a:r>
        </a:p>
        <a:p>
          <a:r>
            <a:rPr lang="en-GB" sz="1200" dirty="0">
              <a:solidFill>
                <a:schemeClr val="tx1"/>
              </a:solidFill>
            </a:rPr>
            <a:t>Food and Beverage Service</a:t>
          </a:r>
        </a:p>
        <a:p>
          <a:r>
            <a:rPr lang="en-GB" sz="1200" dirty="0">
              <a:solidFill>
                <a:schemeClr val="tx1"/>
              </a:solidFill>
            </a:rPr>
            <a:t>Locker rooms and office services</a:t>
          </a:r>
        </a:p>
        <a:p>
          <a:r>
            <a:rPr lang="en-GB" sz="1200" dirty="0">
              <a:solidFill>
                <a:schemeClr val="tx1"/>
              </a:solidFill>
            </a:rPr>
            <a:t>Marquee, outdoor area, parking</a:t>
          </a:r>
        </a:p>
      </dgm:t>
    </dgm:pt>
    <dgm:pt modelId="{7309167F-0616-8149-BB85-1F5A8D7ACFB9}" type="parTrans" cxnId="{D7F9FC55-5DD6-5041-94B6-9BD51CF8EB8F}">
      <dgm:prSet/>
      <dgm:spPr/>
      <dgm:t>
        <a:bodyPr/>
        <a:lstStyle/>
        <a:p>
          <a:endParaRPr lang="en-GB"/>
        </a:p>
      </dgm:t>
    </dgm:pt>
    <dgm:pt modelId="{7B4ABD89-5A09-2A47-B50A-D77206446C3B}" type="sibTrans" cxnId="{D7F9FC55-5DD6-5041-94B6-9BD51CF8EB8F}">
      <dgm:prSet/>
      <dgm:spPr/>
      <dgm:t>
        <a:bodyPr/>
        <a:lstStyle/>
        <a:p>
          <a:endParaRPr lang="en-GB"/>
        </a:p>
      </dgm:t>
    </dgm:pt>
    <dgm:pt modelId="{AC895D41-528E-B849-A599-3A6ECB9631C5}">
      <dgm:prSet phldrT="[Text]" custT="1"/>
      <dgm:spPr>
        <a:solidFill>
          <a:srgbClr val="00B0F0"/>
        </a:solidFill>
      </dgm:spPr>
      <dgm:t>
        <a:bodyPr/>
        <a:lstStyle/>
        <a:p>
          <a:r>
            <a:rPr lang="en-GB" sz="2800" dirty="0">
              <a:solidFill>
                <a:schemeClr val="tx1"/>
              </a:solidFill>
            </a:rPr>
            <a:t>Golf operations</a:t>
          </a:r>
        </a:p>
      </dgm:t>
    </dgm:pt>
    <dgm:pt modelId="{41C70087-65B3-8D49-8EA5-966BDA13B450}" type="parTrans" cxnId="{072174EE-E0B2-E947-ABB3-2171890BC7B5}">
      <dgm:prSet/>
      <dgm:spPr/>
      <dgm:t>
        <a:bodyPr/>
        <a:lstStyle/>
        <a:p>
          <a:endParaRPr lang="en-GB"/>
        </a:p>
      </dgm:t>
    </dgm:pt>
    <dgm:pt modelId="{999AE489-4BF4-C942-91E9-731E632E9801}" type="sibTrans" cxnId="{072174EE-E0B2-E947-ABB3-2171890BC7B5}">
      <dgm:prSet/>
      <dgm:spPr/>
      <dgm:t>
        <a:bodyPr/>
        <a:lstStyle/>
        <a:p>
          <a:endParaRPr lang="en-GB"/>
        </a:p>
      </dgm:t>
    </dgm:pt>
    <dgm:pt modelId="{B73D354C-A0D5-F641-B540-BE1FEA9F8FFC}">
      <dgm:prSet phldrT="[Text]" custT="1"/>
      <dgm:spPr>
        <a:solidFill>
          <a:srgbClr val="00B0F0"/>
        </a:solidFill>
      </dgm:spPr>
      <dgm:t>
        <a:bodyPr/>
        <a:lstStyle/>
        <a:p>
          <a:r>
            <a:rPr lang="en-GB" sz="1200" dirty="0">
              <a:solidFill>
                <a:schemeClr val="tx1"/>
              </a:solidFill>
            </a:rPr>
            <a:t>Haughton</a:t>
          </a:r>
        </a:p>
        <a:p>
          <a:r>
            <a:rPr lang="en-GB" sz="1200" dirty="0">
              <a:solidFill>
                <a:schemeClr val="tx1"/>
              </a:solidFill>
            </a:rPr>
            <a:t>Blairs</a:t>
          </a:r>
        </a:p>
        <a:p>
          <a:r>
            <a:rPr lang="en-GB" sz="1200" dirty="0">
              <a:solidFill>
                <a:schemeClr val="tx1"/>
              </a:solidFill>
            </a:rPr>
            <a:t>Practice Areas</a:t>
          </a:r>
        </a:p>
        <a:p>
          <a:r>
            <a:rPr lang="en-GB" sz="1200" dirty="0">
              <a:solidFill>
                <a:schemeClr val="tx1"/>
              </a:solidFill>
            </a:rPr>
            <a:t>Paths and boundaries</a:t>
          </a:r>
        </a:p>
      </dgm:t>
    </dgm:pt>
    <dgm:pt modelId="{7E3B17A0-AB94-AC4C-B9B9-4F4EEC86DA0C}" type="parTrans" cxnId="{83C91859-FE41-8148-B3B4-3359EDBCF594}">
      <dgm:prSet/>
      <dgm:spPr/>
      <dgm:t>
        <a:bodyPr/>
        <a:lstStyle/>
        <a:p>
          <a:endParaRPr lang="en-GB"/>
        </a:p>
      </dgm:t>
    </dgm:pt>
    <dgm:pt modelId="{9C5F0574-BC7E-4147-ACD2-546A51264D92}" type="sibTrans" cxnId="{83C91859-FE41-8148-B3B4-3359EDBCF594}">
      <dgm:prSet/>
      <dgm:spPr/>
      <dgm:t>
        <a:bodyPr/>
        <a:lstStyle/>
        <a:p>
          <a:endParaRPr lang="en-GB"/>
        </a:p>
      </dgm:t>
    </dgm:pt>
    <dgm:pt modelId="{03CFA4DF-34EE-F043-A0D8-C637E9970CD0}" type="pres">
      <dgm:prSet presAssocID="{2FB0BDE7-C725-E149-B15E-1E5C5FF2BC4B}" presName="Name0" presStyleCnt="0">
        <dgm:presLayoutVars>
          <dgm:chPref val="1"/>
          <dgm:dir/>
          <dgm:animOne val="branch"/>
          <dgm:animLvl val="lvl"/>
          <dgm:resizeHandles/>
        </dgm:presLayoutVars>
      </dgm:prSet>
      <dgm:spPr/>
    </dgm:pt>
    <dgm:pt modelId="{FA762D82-AED9-FA49-9B87-9CA6EC004CA4}" type="pres">
      <dgm:prSet presAssocID="{D4AB2F7E-4275-4949-BBB1-962DC1BF9044}" presName="vertOne" presStyleCnt="0"/>
      <dgm:spPr/>
    </dgm:pt>
    <dgm:pt modelId="{8D291AFA-6C88-1840-9F1D-05DCA6A7CEFA}" type="pres">
      <dgm:prSet presAssocID="{D4AB2F7E-4275-4949-BBB1-962DC1BF9044}" presName="txOne" presStyleLbl="node0" presStyleIdx="0" presStyleCnt="1" custLinFactNeighborY="-26828">
        <dgm:presLayoutVars>
          <dgm:chPref val="3"/>
        </dgm:presLayoutVars>
      </dgm:prSet>
      <dgm:spPr/>
    </dgm:pt>
    <dgm:pt modelId="{AAFE70CA-E6E6-634E-A67C-6381073DAEFF}" type="pres">
      <dgm:prSet presAssocID="{D4AB2F7E-4275-4949-BBB1-962DC1BF9044}" presName="parTransOne" presStyleCnt="0"/>
      <dgm:spPr/>
    </dgm:pt>
    <dgm:pt modelId="{8ED8454E-9374-1F49-BE90-306153EBB0CB}" type="pres">
      <dgm:prSet presAssocID="{D4AB2F7E-4275-4949-BBB1-962DC1BF9044}" presName="horzOne" presStyleCnt="0"/>
      <dgm:spPr/>
    </dgm:pt>
    <dgm:pt modelId="{81D62F51-59C6-E846-B8D1-5CE9CEF065CC}" type="pres">
      <dgm:prSet presAssocID="{7E84B1F0-7178-4A4C-84DE-957B12775283}" presName="vertTwo" presStyleCnt="0"/>
      <dgm:spPr/>
    </dgm:pt>
    <dgm:pt modelId="{603522DE-1E70-1441-BE78-CB6C43FAF184}" type="pres">
      <dgm:prSet presAssocID="{7E84B1F0-7178-4A4C-84DE-957B12775283}" presName="txTwo" presStyleLbl="node2" presStyleIdx="0" presStyleCnt="3">
        <dgm:presLayoutVars>
          <dgm:chPref val="3"/>
        </dgm:presLayoutVars>
      </dgm:prSet>
      <dgm:spPr/>
    </dgm:pt>
    <dgm:pt modelId="{3BAAECE2-C195-1846-B4C2-06C7BE9B6300}" type="pres">
      <dgm:prSet presAssocID="{7E84B1F0-7178-4A4C-84DE-957B12775283}" presName="parTransTwo" presStyleCnt="0"/>
      <dgm:spPr/>
    </dgm:pt>
    <dgm:pt modelId="{E28E739E-B7BD-7C46-A505-624CB8E1028D}" type="pres">
      <dgm:prSet presAssocID="{7E84B1F0-7178-4A4C-84DE-957B12775283}" presName="horzTwo" presStyleCnt="0"/>
      <dgm:spPr/>
    </dgm:pt>
    <dgm:pt modelId="{46150BB8-F7F7-114B-AB0B-E9486A6F7A45}" type="pres">
      <dgm:prSet presAssocID="{B73D354C-A0D5-F641-B540-BE1FEA9F8FFC}" presName="vertThree" presStyleCnt="0"/>
      <dgm:spPr/>
    </dgm:pt>
    <dgm:pt modelId="{B3AE4B03-DEEE-EB42-B3EB-C4D3AC68D69B}" type="pres">
      <dgm:prSet presAssocID="{B73D354C-A0D5-F641-B540-BE1FEA9F8FFC}" presName="txThree" presStyleLbl="node3" presStyleIdx="0" presStyleCnt="3">
        <dgm:presLayoutVars>
          <dgm:chPref val="3"/>
        </dgm:presLayoutVars>
      </dgm:prSet>
      <dgm:spPr/>
    </dgm:pt>
    <dgm:pt modelId="{D082A49E-B898-2145-BB8A-1E6F6249F791}" type="pres">
      <dgm:prSet presAssocID="{B73D354C-A0D5-F641-B540-BE1FEA9F8FFC}" presName="horzThree" presStyleCnt="0"/>
      <dgm:spPr/>
    </dgm:pt>
    <dgm:pt modelId="{27DC2C3C-86E0-A341-AA51-322EB40ADBEC}" type="pres">
      <dgm:prSet presAssocID="{36D1553F-9503-A24E-9DBF-C8E8C837353D}" presName="sibSpaceTwo" presStyleCnt="0"/>
      <dgm:spPr/>
    </dgm:pt>
    <dgm:pt modelId="{CDA3B4F6-031F-4144-AE32-BC4A59055674}" type="pres">
      <dgm:prSet presAssocID="{AC895D41-528E-B849-A599-3A6ECB9631C5}" presName="vertTwo" presStyleCnt="0"/>
      <dgm:spPr/>
    </dgm:pt>
    <dgm:pt modelId="{7156E1B1-B2C4-6842-9FB5-A97D86659B4B}" type="pres">
      <dgm:prSet presAssocID="{AC895D41-528E-B849-A599-3A6ECB9631C5}" presName="txTwo" presStyleLbl="node2" presStyleIdx="1" presStyleCnt="3">
        <dgm:presLayoutVars>
          <dgm:chPref val="3"/>
        </dgm:presLayoutVars>
      </dgm:prSet>
      <dgm:spPr/>
    </dgm:pt>
    <dgm:pt modelId="{70AD1A6D-2D32-AC45-BE93-621C5E08E0DD}" type="pres">
      <dgm:prSet presAssocID="{AC895D41-528E-B849-A599-3A6ECB9631C5}" presName="parTransTwo" presStyleCnt="0"/>
      <dgm:spPr/>
    </dgm:pt>
    <dgm:pt modelId="{53518E2A-BA5C-1645-A6EC-C8596E8ED22E}" type="pres">
      <dgm:prSet presAssocID="{AC895D41-528E-B849-A599-3A6ECB9631C5}" presName="horzTwo" presStyleCnt="0"/>
      <dgm:spPr/>
    </dgm:pt>
    <dgm:pt modelId="{3290F0E7-BA1E-8141-A6D4-842F9E2B039B}" type="pres">
      <dgm:prSet presAssocID="{392F8B9A-C429-1C4E-ADC8-626AFB5BDEB0}" presName="vertThree" presStyleCnt="0"/>
      <dgm:spPr/>
    </dgm:pt>
    <dgm:pt modelId="{C76F5D42-9B42-9848-9FE8-6EB7099E3D30}" type="pres">
      <dgm:prSet presAssocID="{392F8B9A-C429-1C4E-ADC8-626AFB5BDEB0}" presName="txThree" presStyleLbl="node3" presStyleIdx="1" presStyleCnt="3">
        <dgm:presLayoutVars>
          <dgm:chPref val="3"/>
        </dgm:presLayoutVars>
      </dgm:prSet>
      <dgm:spPr/>
    </dgm:pt>
    <dgm:pt modelId="{8BC0F151-B4F1-1541-888F-31A4328775C7}" type="pres">
      <dgm:prSet presAssocID="{392F8B9A-C429-1C4E-ADC8-626AFB5BDEB0}" presName="horzThree" presStyleCnt="0"/>
      <dgm:spPr/>
    </dgm:pt>
    <dgm:pt modelId="{7ECE3805-9D25-6F48-9F76-DDC8F55B04EE}" type="pres">
      <dgm:prSet presAssocID="{999AE489-4BF4-C942-91E9-731E632E9801}" presName="sibSpaceTwo" presStyleCnt="0"/>
      <dgm:spPr/>
    </dgm:pt>
    <dgm:pt modelId="{EB22C828-837A-3641-81E9-F178C946F721}" type="pres">
      <dgm:prSet presAssocID="{84382E27-BDD1-4F41-8922-442284EA6946}" presName="vertTwo" presStyleCnt="0"/>
      <dgm:spPr/>
    </dgm:pt>
    <dgm:pt modelId="{E14CEB19-8A25-3143-8C91-F10F506EA66F}" type="pres">
      <dgm:prSet presAssocID="{84382E27-BDD1-4F41-8922-442284EA6946}" presName="txTwo" presStyleLbl="node2" presStyleIdx="2" presStyleCnt="3">
        <dgm:presLayoutVars>
          <dgm:chPref val="3"/>
        </dgm:presLayoutVars>
      </dgm:prSet>
      <dgm:spPr/>
    </dgm:pt>
    <dgm:pt modelId="{B590443E-EB45-3646-8B90-353865BB1124}" type="pres">
      <dgm:prSet presAssocID="{84382E27-BDD1-4F41-8922-442284EA6946}" presName="parTransTwo" presStyleCnt="0"/>
      <dgm:spPr/>
    </dgm:pt>
    <dgm:pt modelId="{417C81DC-2DE2-464B-9DA1-C84B78176DAF}" type="pres">
      <dgm:prSet presAssocID="{84382E27-BDD1-4F41-8922-442284EA6946}" presName="horzTwo" presStyleCnt="0"/>
      <dgm:spPr/>
    </dgm:pt>
    <dgm:pt modelId="{B88E61D2-E889-694E-A195-61EEA6E50058}" type="pres">
      <dgm:prSet presAssocID="{B25D9F5B-113C-B04E-9CFA-8880D52BD68B}" presName="vertThree" presStyleCnt="0"/>
      <dgm:spPr/>
    </dgm:pt>
    <dgm:pt modelId="{23BF7097-9857-6143-8AB0-AED1AB23C9CB}" type="pres">
      <dgm:prSet presAssocID="{B25D9F5B-113C-B04E-9CFA-8880D52BD68B}" presName="txThree" presStyleLbl="node3" presStyleIdx="2" presStyleCnt="3">
        <dgm:presLayoutVars>
          <dgm:chPref val="3"/>
        </dgm:presLayoutVars>
      </dgm:prSet>
      <dgm:spPr/>
    </dgm:pt>
    <dgm:pt modelId="{05CE62A2-36E8-6D43-B6D5-B5CEEC2939D0}" type="pres">
      <dgm:prSet presAssocID="{B25D9F5B-113C-B04E-9CFA-8880D52BD68B}" presName="horzThree" presStyleCnt="0"/>
      <dgm:spPr/>
    </dgm:pt>
  </dgm:ptLst>
  <dgm:cxnLst>
    <dgm:cxn modelId="{E5861D07-44C9-9544-9DDB-A87055150DCC}" type="presOf" srcId="{B73D354C-A0D5-F641-B540-BE1FEA9F8FFC}" destId="{B3AE4B03-DEEE-EB42-B3EB-C4D3AC68D69B}" srcOrd="0" destOrd="0" presId="urn:microsoft.com/office/officeart/2005/8/layout/hierarchy4"/>
    <dgm:cxn modelId="{1E703E54-A956-C841-9C7D-C685E3B774EC}" srcId="{D4AB2F7E-4275-4949-BBB1-962DC1BF9044}" destId="{7E84B1F0-7178-4A4C-84DE-957B12775283}" srcOrd="0" destOrd="0" parTransId="{952C3533-BFEB-4F47-9FC9-6DB0FFED3266}" sibTransId="{36D1553F-9503-A24E-9DBF-C8E8C837353D}"/>
    <dgm:cxn modelId="{D7F9FC55-5DD6-5041-94B6-9BD51CF8EB8F}" srcId="{84382E27-BDD1-4F41-8922-442284EA6946}" destId="{B25D9F5B-113C-B04E-9CFA-8880D52BD68B}" srcOrd="0" destOrd="0" parTransId="{7309167F-0616-8149-BB85-1F5A8D7ACFB9}" sibTransId="{7B4ABD89-5A09-2A47-B50A-D77206446C3B}"/>
    <dgm:cxn modelId="{883FB658-3F9D-FF42-876F-F569DBACB665}" type="presOf" srcId="{84382E27-BDD1-4F41-8922-442284EA6946}" destId="{E14CEB19-8A25-3143-8C91-F10F506EA66F}" srcOrd="0" destOrd="0" presId="urn:microsoft.com/office/officeart/2005/8/layout/hierarchy4"/>
    <dgm:cxn modelId="{83C91859-FE41-8148-B3B4-3359EDBCF594}" srcId="{7E84B1F0-7178-4A4C-84DE-957B12775283}" destId="{B73D354C-A0D5-F641-B540-BE1FEA9F8FFC}" srcOrd="0" destOrd="0" parTransId="{7E3B17A0-AB94-AC4C-B9B9-4F4EEC86DA0C}" sibTransId="{9C5F0574-BC7E-4147-ACD2-546A51264D92}"/>
    <dgm:cxn modelId="{FFC7F283-1CB3-734B-8C9F-F9072F0B3B3B}" type="presOf" srcId="{2FB0BDE7-C725-E149-B15E-1E5C5FF2BC4B}" destId="{03CFA4DF-34EE-F043-A0D8-C637E9970CD0}" srcOrd="0" destOrd="0" presId="urn:microsoft.com/office/officeart/2005/8/layout/hierarchy4"/>
    <dgm:cxn modelId="{9FDCC68D-C360-884C-B1F0-C61B20BA6F63}" type="presOf" srcId="{AC895D41-528E-B849-A599-3A6ECB9631C5}" destId="{7156E1B1-B2C4-6842-9FB5-A97D86659B4B}" srcOrd="0" destOrd="0" presId="urn:microsoft.com/office/officeart/2005/8/layout/hierarchy4"/>
    <dgm:cxn modelId="{A68E599D-03B7-D849-91BF-6558E1F9821C}" srcId="{2FB0BDE7-C725-E149-B15E-1E5C5FF2BC4B}" destId="{D4AB2F7E-4275-4949-BBB1-962DC1BF9044}" srcOrd="0" destOrd="0" parTransId="{53B15247-26DA-0245-8AF7-7443A542B2DC}" sibTransId="{6674A98F-AAD5-3249-B71F-6AF792A943C8}"/>
    <dgm:cxn modelId="{5F8AD5B6-C7EE-C844-BC50-14E87E6D85F4}" srcId="{D4AB2F7E-4275-4949-BBB1-962DC1BF9044}" destId="{84382E27-BDD1-4F41-8922-442284EA6946}" srcOrd="2" destOrd="0" parTransId="{FBC6DBE2-EEC3-F845-AEB0-851C4E26A758}" sibTransId="{0B732987-D170-B348-876F-519213FAF96A}"/>
    <dgm:cxn modelId="{7619AEBF-1956-114C-A9CF-BA9E21F512F7}" type="presOf" srcId="{7E84B1F0-7178-4A4C-84DE-957B12775283}" destId="{603522DE-1E70-1441-BE78-CB6C43FAF184}" srcOrd="0" destOrd="0" presId="urn:microsoft.com/office/officeart/2005/8/layout/hierarchy4"/>
    <dgm:cxn modelId="{8CAD40CC-37B4-7A45-B24E-553A4AB3289F}" type="presOf" srcId="{D4AB2F7E-4275-4949-BBB1-962DC1BF9044}" destId="{8D291AFA-6C88-1840-9F1D-05DCA6A7CEFA}" srcOrd="0" destOrd="0" presId="urn:microsoft.com/office/officeart/2005/8/layout/hierarchy4"/>
    <dgm:cxn modelId="{C35A60CD-1D26-2B4A-B3F6-01FB1A88387D}" srcId="{AC895D41-528E-B849-A599-3A6ECB9631C5}" destId="{392F8B9A-C429-1C4E-ADC8-626AFB5BDEB0}" srcOrd="0" destOrd="0" parTransId="{BEBA08C5-7E5D-824C-8A90-4DE30F02B77B}" sibTransId="{4C93FB8F-E0C6-DC46-8B29-9BB67B16F2DD}"/>
    <dgm:cxn modelId="{9DF84CE7-22B8-2345-8ED1-4955C478AF2B}" type="presOf" srcId="{392F8B9A-C429-1C4E-ADC8-626AFB5BDEB0}" destId="{C76F5D42-9B42-9848-9FE8-6EB7099E3D30}" srcOrd="0" destOrd="0" presId="urn:microsoft.com/office/officeart/2005/8/layout/hierarchy4"/>
    <dgm:cxn modelId="{072174EE-E0B2-E947-ABB3-2171890BC7B5}" srcId="{D4AB2F7E-4275-4949-BBB1-962DC1BF9044}" destId="{AC895D41-528E-B849-A599-3A6ECB9631C5}" srcOrd="1" destOrd="0" parTransId="{41C70087-65B3-8D49-8EA5-966BDA13B450}" sibTransId="{999AE489-4BF4-C942-91E9-731E632E9801}"/>
    <dgm:cxn modelId="{0FED5CFB-17E6-444A-B9B5-4A6564244DA4}" type="presOf" srcId="{B25D9F5B-113C-B04E-9CFA-8880D52BD68B}" destId="{23BF7097-9857-6143-8AB0-AED1AB23C9CB}" srcOrd="0" destOrd="0" presId="urn:microsoft.com/office/officeart/2005/8/layout/hierarchy4"/>
    <dgm:cxn modelId="{6E577126-40CF-E649-88FE-CC6A44691A79}" type="presParOf" srcId="{03CFA4DF-34EE-F043-A0D8-C637E9970CD0}" destId="{FA762D82-AED9-FA49-9B87-9CA6EC004CA4}" srcOrd="0" destOrd="0" presId="urn:microsoft.com/office/officeart/2005/8/layout/hierarchy4"/>
    <dgm:cxn modelId="{29146496-E73A-C947-B6C2-4FC90BBE64AE}" type="presParOf" srcId="{FA762D82-AED9-FA49-9B87-9CA6EC004CA4}" destId="{8D291AFA-6C88-1840-9F1D-05DCA6A7CEFA}" srcOrd="0" destOrd="0" presId="urn:microsoft.com/office/officeart/2005/8/layout/hierarchy4"/>
    <dgm:cxn modelId="{48030D54-45E3-0C4B-ADE0-977BF899D83E}" type="presParOf" srcId="{FA762D82-AED9-FA49-9B87-9CA6EC004CA4}" destId="{AAFE70CA-E6E6-634E-A67C-6381073DAEFF}" srcOrd="1" destOrd="0" presId="urn:microsoft.com/office/officeart/2005/8/layout/hierarchy4"/>
    <dgm:cxn modelId="{39FD1BE7-9F4F-184C-8A89-DD8FE9758A40}" type="presParOf" srcId="{FA762D82-AED9-FA49-9B87-9CA6EC004CA4}" destId="{8ED8454E-9374-1F49-BE90-306153EBB0CB}" srcOrd="2" destOrd="0" presId="urn:microsoft.com/office/officeart/2005/8/layout/hierarchy4"/>
    <dgm:cxn modelId="{8977A504-FC0E-7745-B062-781D9753E4BD}" type="presParOf" srcId="{8ED8454E-9374-1F49-BE90-306153EBB0CB}" destId="{81D62F51-59C6-E846-B8D1-5CE9CEF065CC}" srcOrd="0" destOrd="0" presId="urn:microsoft.com/office/officeart/2005/8/layout/hierarchy4"/>
    <dgm:cxn modelId="{797E516B-C3F3-944F-B5DE-66043ED49673}" type="presParOf" srcId="{81D62F51-59C6-E846-B8D1-5CE9CEF065CC}" destId="{603522DE-1E70-1441-BE78-CB6C43FAF184}" srcOrd="0" destOrd="0" presId="urn:microsoft.com/office/officeart/2005/8/layout/hierarchy4"/>
    <dgm:cxn modelId="{EA34BF3B-A2BD-284B-B32E-779683E5CDD2}" type="presParOf" srcId="{81D62F51-59C6-E846-B8D1-5CE9CEF065CC}" destId="{3BAAECE2-C195-1846-B4C2-06C7BE9B6300}" srcOrd="1" destOrd="0" presId="urn:microsoft.com/office/officeart/2005/8/layout/hierarchy4"/>
    <dgm:cxn modelId="{8BA2B846-28AA-0641-A88F-810365286825}" type="presParOf" srcId="{81D62F51-59C6-E846-B8D1-5CE9CEF065CC}" destId="{E28E739E-B7BD-7C46-A505-624CB8E1028D}" srcOrd="2" destOrd="0" presId="urn:microsoft.com/office/officeart/2005/8/layout/hierarchy4"/>
    <dgm:cxn modelId="{644213E2-36ED-814F-90CA-FD73482C4427}" type="presParOf" srcId="{E28E739E-B7BD-7C46-A505-624CB8E1028D}" destId="{46150BB8-F7F7-114B-AB0B-E9486A6F7A45}" srcOrd="0" destOrd="0" presId="urn:microsoft.com/office/officeart/2005/8/layout/hierarchy4"/>
    <dgm:cxn modelId="{379987EE-1FCC-DB45-9703-D347B34EF589}" type="presParOf" srcId="{46150BB8-F7F7-114B-AB0B-E9486A6F7A45}" destId="{B3AE4B03-DEEE-EB42-B3EB-C4D3AC68D69B}" srcOrd="0" destOrd="0" presId="urn:microsoft.com/office/officeart/2005/8/layout/hierarchy4"/>
    <dgm:cxn modelId="{104A3A17-F502-7147-BDA7-9787066DAE29}" type="presParOf" srcId="{46150BB8-F7F7-114B-AB0B-E9486A6F7A45}" destId="{D082A49E-B898-2145-BB8A-1E6F6249F791}" srcOrd="1" destOrd="0" presId="urn:microsoft.com/office/officeart/2005/8/layout/hierarchy4"/>
    <dgm:cxn modelId="{FB674B7B-1060-294F-BCDD-1F20306D6097}" type="presParOf" srcId="{8ED8454E-9374-1F49-BE90-306153EBB0CB}" destId="{27DC2C3C-86E0-A341-AA51-322EB40ADBEC}" srcOrd="1" destOrd="0" presId="urn:microsoft.com/office/officeart/2005/8/layout/hierarchy4"/>
    <dgm:cxn modelId="{04BDAE0B-D30D-104F-B597-341E34B5A195}" type="presParOf" srcId="{8ED8454E-9374-1F49-BE90-306153EBB0CB}" destId="{CDA3B4F6-031F-4144-AE32-BC4A59055674}" srcOrd="2" destOrd="0" presId="urn:microsoft.com/office/officeart/2005/8/layout/hierarchy4"/>
    <dgm:cxn modelId="{4C518BE6-9675-6844-8E2A-2ED7B6A041DB}" type="presParOf" srcId="{CDA3B4F6-031F-4144-AE32-BC4A59055674}" destId="{7156E1B1-B2C4-6842-9FB5-A97D86659B4B}" srcOrd="0" destOrd="0" presId="urn:microsoft.com/office/officeart/2005/8/layout/hierarchy4"/>
    <dgm:cxn modelId="{F8197DD0-CE8B-AB4B-B51F-2646E9F2D938}" type="presParOf" srcId="{CDA3B4F6-031F-4144-AE32-BC4A59055674}" destId="{70AD1A6D-2D32-AC45-BE93-621C5E08E0DD}" srcOrd="1" destOrd="0" presId="urn:microsoft.com/office/officeart/2005/8/layout/hierarchy4"/>
    <dgm:cxn modelId="{AE90A839-64FF-D240-BA73-BCB53D605956}" type="presParOf" srcId="{CDA3B4F6-031F-4144-AE32-BC4A59055674}" destId="{53518E2A-BA5C-1645-A6EC-C8596E8ED22E}" srcOrd="2" destOrd="0" presId="urn:microsoft.com/office/officeart/2005/8/layout/hierarchy4"/>
    <dgm:cxn modelId="{0CAF7ABF-05E2-514B-93D6-A71623D91ED8}" type="presParOf" srcId="{53518E2A-BA5C-1645-A6EC-C8596E8ED22E}" destId="{3290F0E7-BA1E-8141-A6D4-842F9E2B039B}" srcOrd="0" destOrd="0" presId="urn:microsoft.com/office/officeart/2005/8/layout/hierarchy4"/>
    <dgm:cxn modelId="{E3015456-D3CC-7548-BBFE-562B8E36CCAA}" type="presParOf" srcId="{3290F0E7-BA1E-8141-A6D4-842F9E2B039B}" destId="{C76F5D42-9B42-9848-9FE8-6EB7099E3D30}" srcOrd="0" destOrd="0" presId="urn:microsoft.com/office/officeart/2005/8/layout/hierarchy4"/>
    <dgm:cxn modelId="{D71F4785-6670-B241-A05F-217955E3F921}" type="presParOf" srcId="{3290F0E7-BA1E-8141-A6D4-842F9E2B039B}" destId="{8BC0F151-B4F1-1541-888F-31A4328775C7}" srcOrd="1" destOrd="0" presId="urn:microsoft.com/office/officeart/2005/8/layout/hierarchy4"/>
    <dgm:cxn modelId="{6EB7BF49-826D-4A4D-9A57-304D9693D30C}" type="presParOf" srcId="{8ED8454E-9374-1F49-BE90-306153EBB0CB}" destId="{7ECE3805-9D25-6F48-9F76-DDC8F55B04EE}" srcOrd="3" destOrd="0" presId="urn:microsoft.com/office/officeart/2005/8/layout/hierarchy4"/>
    <dgm:cxn modelId="{2569E743-9B1F-1644-9FB7-8732F5F0F2D8}" type="presParOf" srcId="{8ED8454E-9374-1F49-BE90-306153EBB0CB}" destId="{EB22C828-837A-3641-81E9-F178C946F721}" srcOrd="4" destOrd="0" presId="urn:microsoft.com/office/officeart/2005/8/layout/hierarchy4"/>
    <dgm:cxn modelId="{4C7CD42D-903E-6046-9265-D3971D750BF3}" type="presParOf" srcId="{EB22C828-837A-3641-81E9-F178C946F721}" destId="{E14CEB19-8A25-3143-8C91-F10F506EA66F}" srcOrd="0" destOrd="0" presId="urn:microsoft.com/office/officeart/2005/8/layout/hierarchy4"/>
    <dgm:cxn modelId="{F012F025-6E65-404B-AB52-BB03A9F85EF0}" type="presParOf" srcId="{EB22C828-837A-3641-81E9-F178C946F721}" destId="{B590443E-EB45-3646-8B90-353865BB1124}" srcOrd="1" destOrd="0" presId="urn:microsoft.com/office/officeart/2005/8/layout/hierarchy4"/>
    <dgm:cxn modelId="{F5D188E3-A170-BC46-AA6B-A53A5AD449D9}" type="presParOf" srcId="{EB22C828-837A-3641-81E9-F178C946F721}" destId="{417C81DC-2DE2-464B-9DA1-C84B78176DAF}" srcOrd="2" destOrd="0" presId="urn:microsoft.com/office/officeart/2005/8/layout/hierarchy4"/>
    <dgm:cxn modelId="{D1E44962-CB30-8648-B12C-AD37F6F5B4A3}" type="presParOf" srcId="{417C81DC-2DE2-464B-9DA1-C84B78176DAF}" destId="{B88E61D2-E889-694E-A195-61EEA6E50058}" srcOrd="0" destOrd="0" presId="urn:microsoft.com/office/officeart/2005/8/layout/hierarchy4"/>
    <dgm:cxn modelId="{61736B7E-5ABD-914D-8BA3-4760838D94F4}" type="presParOf" srcId="{B88E61D2-E889-694E-A195-61EEA6E50058}" destId="{23BF7097-9857-6143-8AB0-AED1AB23C9CB}" srcOrd="0" destOrd="0" presId="urn:microsoft.com/office/officeart/2005/8/layout/hierarchy4"/>
    <dgm:cxn modelId="{8C651E68-55D8-5A48-8201-0B5744867676}" type="presParOf" srcId="{B88E61D2-E889-694E-A195-61EEA6E50058}" destId="{05CE62A2-36E8-6D43-B6D5-B5CEEC2939D0}"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3BDCE18-55A2-D744-8B0A-5303B77CDE95}" type="doc">
      <dgm:prSet loTypeId="urn:microsoft.com/office/officeart/2005/8/layout/hierarchy4" loCatId="" qsTypeId="urn:microsoft.com/office/officeart/2005/8/quickstyle/simple1" qsCatId="simple" csTypeId="urn:microsoft.com/office/officeart/2005/8/colors/accent1_2" csCatId="accent1" phldr="1"/>
      <dgm:spPr/>
      <dgm:t>
        <a:bodyPr/>
        <a:lstStyle/>
        <a:p>
          <a:endParaRPr lang="en-GB"/>
        </a:p>
      </dgm:t>
    </dgm:pt>
    <dgm:pt modelId="{8143781A-9ACD-7648-AAC4-5C2CF472EB2A}">
      <dgm:prSet phldrT="[Text]"/>
      <dgm:spPr>
        <a:solidFill>
          <a:schemeClr val="accent6">
            <a:lumMod val="75000"/>
          </a:schemeClr>
        </a:solidFill>
      </dgm:spPr>
      <dgm:t>
        <a:bodyPr/>
        <a:lstStyle/>
        <a:p>
          <a:r>
            <a:rPr lang="en-GB" dirty="0"/>
            <a:t>Service Excellence</a:t>
          </a:r>
        </a:p>
      </dgm:t>
    </dgm:pt>
    <dgm:pt modelId="{6D2296D0-B4D3-7F4E-896B-57BE03FAA7FF}" type="parTrans" cxnId="{BE1E3DB7-355E-CD4E-B8BE-9056398C29A9}">
      <dgm:prSet/>
      <dgm:spPr/>
      <dgm:t>
        <a:bodyPr/>
        <a:lstStyle/>
        <a:p>
          <a:endParaRPr lang="en-GB"/>
        </a:p>
      </dgm:t>
    </dgm:pt>
    <dgm:pt modelId="{D374D7D4-7CCD-CC4A-AFFA-5FD58657BDA5}" type="sibTrans" cxnId="{BE1E3DB7-355E-CD4E-B8BE-9056398C29A9}">
      <dgm:prSet/>
      <dgm:spPr/>
      <dgm:t>
        <a:bodyPr/>
        <a:lstStyle/>
        <a:p>
          <a:endParaRPr lang="en-GB"/>
        </a:p>
      </dgm:t>
    </dgm:pt>
    <dgm:pt modelId="{2926B47A-B9DC-BA4F-9336-7044BBE1247C}">
      <dgm:prSet phldrT="[Text]"/>
      <dgm:spPr>
        <a:solidFill>
          <a:schemeClr val="accent6">
            <a:lumMod val="75000"/>
          </a:schemeClr>
        </a:solidFill>
      </dgm:spPr>
      <dgm:t>
        <a:bodyPr/>
        <a:lstStyle/>
        <a:p>
          <a:r>
            <a:rPr lang="en-GB" dirty="0"/>
            <a:t>Finance</a:t>
          </a:r>
        </a:p>
      </dgm:t>
    </dgm:pt>
    <dgm:pt modelId="{2DFA4B05-5005-1947-9D36-52E938AAE0A1}" type="parTrans" cxnId="{0E1E28A5-E7DC-5F46-972E-AE94830097BF}">
      <dgm:prSet/>
      <dgm:spPr/>
      <dgm:t>
        <a:bodyPr/>
        <a:lstStyle/>
        <a:p>
          <a:endParaRPr lang="en-GB"/>
        </a:p>
      </dgm:t>
    </dgm:pt>
    <dgm:pt modelId="{D43E7880-A898-F34C-B160-C4DB122F9B2A}" type="sibTrans" cxnId="{0E1E28A5-E7DC-5F46-972E-AE94830097BF}">
      <dgm:prSet/>
      <dgm:spPr/>
      <dgm:t>
        <a:bodyPr/>
        <a:lstStyle/>
        <a:p>
          <a:endParaRPr lang="en-GB"/>
        </a:p>
      </dgm:t>
    </dgm:pt>
    <dgm:pt modelId="{580C1B8F-6EFC-D24D-B9BC-1978C2601C04}">
      <dgm:prSet phldrT="[Text]"/>
      <dgm:spPr>
        <a:solidFill>
          <a:schemeClr val="accent6">
            <a:lumMod val="75000"/>
          </a:schemeClr>
        </a:solidFill>
      </dgm:spPr>
      <dgm:t>
        <a:bodyPr/>
        <a:lstStyle/>
        <a:p>
          <a:r>
            <a:rPr lang="en-GB" dirty="0"/>
            <a:t>Sustainability</a:t>
          </a:r>
        </a:p>
      </dgm:t>
    </dgm:pt>
    <dgm:pt modelId="{233250AA-6ABC-4648-AF0F-B56FED8B2E86}" type="parTrans" cxnId="{1BEF6AD0-DD6F-D54B-ADD4-E70693B2E06D}">
      <dgm:prSet/>
      <dgm:spPr/>
      <dgm:t>
        <a:bodyPr/>
        <a:lstStyle/>
        <a:p>
          <a:endParaRPr lang="en-GB"/>
        </a:p>
      </dgm:t>
    </dgm:pt>
    <dgm:pt modelId="{DB3DF7AD-8E81-3548-ADB5-C34273C53F2C}" type="sibTrans" cxnId="{1BEF6AD0-DD6F-D54B-ADD4-E70693B2E06D}">
      <dgm:prSet/>
      <dgm:spPr/>
      <dgm:t>
        <a:bodyPr/>
        <a:lstStyle/>
        <a:p>
          <a:endParaRPr lang="en-GB"/>
        </a:p>
      </dgm:t>
    </dgm:pt>
    <dgm:pt modelId="{79FCDD89-F4B6-3D48-8BAE-6EF0DC4AF0ED}">
      <dgm:prSet phldrT="[Text]"/>
      <dgm:spPr>
        <a:solidFill>
          <a:schemeClr val="accent6">
            <a:lumMod val="75000"/>
          </a:schemeClr>
        </a:solidFill>
      </dgm:spPr>
      <dgm:t>
        <a:bodyPr/>
        <a:lstStyle/>
        <a:p>
          <a:r>
            <a:rPr lang="en-GB" dirty="0"/>
            <a:t>Talent Management</a:t>
          </a:r>
        </a:p>
      </dgm:t>
    </dgm:pt>
    <dgm:pt modelId="{2B9D6B1A-9047-E64D-8DD5-96D690FB78D3}" type="parTrans" cxnId="{74C06035-9079-FC48-9D05-89678C00D20D}">
      <dgm:prSet/>
      <dgm:spPr/>
      <dgm:t>
        <a:bodyPr/>
        <a:lstStyle/>
        <a:p>
          <a:endParaRPr lang="en-GB"/>
        </a:p>
      </dgm:t>
    </dgm:pt>
    <dgm:pt modelId="{1F9D9AF0-36EC-6E47-9EDC-81F06DC146F8}" type="sibTrans" cxnId="{74C06035-9079-FC48-9D05-89678C00D20D}">
      <dgm:prSet/>
      <dgm:spPr/>
      <dgm:t>
        <a:bodyPr/>
        <a:lstStyle/>
        <a:p>
          <a:endParaRPr lang="en-GB"/>
        </a:p>
      </dgm:t>
    </dgm:pt>
    <dgm:pt modelId="{9C20CA2B-AA1A-124B-A590-DD4589699BCF}">
      <dgm:prSet phldrT="[Text]"/>
      <dgm:spPr>
        <a:solidFill>
          <a:schemeClr val="accent6">
            <a:lumMod val="75000"/>
          </a:schemeClr>
        </a:solidFill>
      </dgm:spPr>
      <dgm:t>
        <a:bodyPr/>
        <a:lstStyle/>
        <a:p>
          <a:r>
            <a:rPr lang="en-GB" dirty="0"/>
            <a:t>Governance</a:t>
          </a:r>
        </a:p>
      </dgm:t>
    </dgm:pt>
    <dgm:pt modelId="{582FC635-0C95-DA43-BF6D-139A70BE39A7}" type="parTrans" cxnId="{696C95C2-0A4B-224A-A009-8B1559CD211A}">
      <dgm:prSet/>
      <dgm:spPr/>
      <dgm:t>
        <a:bodyPr/>
        <a:lstStyle/>
        <a:p>
          <a:endParaRPr lang="en-GB"/>
        </a:p>
      </dgm:t>
    </dgm:pt>
    <dgm:pt modelId="{379ED035-7AD2-014B-901B-AAA74125CDD6}" type="sibTrans" cxnId="{696C95C2-0A4B-224A-A009-8B1559CD211A}">
      <dgm:prSet/>
      <dgm:spPr/>
      <dgm:t>
        <a:bodyPr/>
        <a:lstStyle/>
        <a:p>
          <a:endParaRPr lang="en-GB"/>
        </a:p>
      </dgm:t>
    </dgm:pt>
    <dgm:pt modelId="{BEAAAC5A-F420-EF4B-83D0-F168474E13DA}" type="pres">
      <dgm:prSet presAssocID="{83BDCE18-55A2-D744-8B0A-5303B77CDE95}" presName="Name0" presStyleCnt="0">
        <dgm:presLayoutVars>
          <dgm:chPref val="1"/>
          <dgm:dir/>
          <dgm:animOne val="branch"/>
          <dgm:animLvl val="lvl"/>
          <dgm:resizeHandles/>
        </dgm:presLayoutVars>
      </dgm:prSet>
      <dgm:spPr/>
    </dgm:pt>
    <dgm:pt modelId="{1B043FFC-020F-7E44-9FE3-598E62D75944}" type="pres">
      <dgm:prSet presAssocID="{8143781A-9ACD-7648-AAC4-5C2CF472EB2A}" presName="vertOne" presStyleCnt="0"/>
      <dgm:spPr/>
    </dgm:pt>
    <dgm:pt modelId="{BA11A1BE-5279-E745-8668-0EA8DCB5F32A}" type="pres">
      <dgm:prSet presAssocID="{8143781A-9ACD-7648-AAC4-5C2CF472EB2A}" presName="txOne" presStyleLbl="node0" presStyleIdx="0" presStyleCnt="1">
        <dgm:presLayoutVars>
          <dgm:chPref val="3"/>
        </dgm:presLayoutVars>
      </dgm:prSet>
      <dgm:spPr/>
    </dgm:pt>
    <dgm:pt modelId="{AF5365B1-D93A-3F40-AF0A-B8A0DD83FD1C}" type="pres">
      <dgm:prSet presAssocID="{8143781A-9ACD-7648-AAC4-5C2CF472EB2A}" presName="parTransOne" presStyleCnt="0"/>
      <dgm:spPr/>
    </dgm:pt>
    <dgm:pt modelId="{B1A2588E-662A-F24E-A3B9-876016ECE183}" type="pres">
      <dgm:prSet presAssocID="{8143781A-9ACD-7648-AAC4-5C2CF472EB2A}" presName="horzOne" presStyleCnt="0"/>
      <dgm:spPr/>
    </dgm:pt>
    <dgm:pt modelId="{B7A98BC5-E0BF-4B45-AA01-B4D61036BA1A}" type="pres">
      <dgm:prSet presAssocID="{2926B47A-B9DC-BA4F-9336-7044BBE1247C}" presName="vertTwo" presStyleCnt="0"/>
      <dgm:spPr/>
    </dgm:pt>
    <dgm:pt modelId="{6AD2DDB8-4CCB-6743-A771-08B601691AA1}" type="pres">
      <dgm:prSet presAssocID="{2926B47A-B9DC-BA4F-9336-7044BBE1247C}" presName="txTwo" presStyleLbl="node2" presStyleIdx="0" presStyleCnt="1">
        <dgm:presLayoutVars>
          <dgm:chPref val="3"/>
        </dgm:presLayoutVars>
      </dgm:prSet>
      <dgm:spPr/>
    </dgm:pt>
    <dgm:pt modelId="{716C01B5-F831-6F4C-B76F-A47C8EE14FAD}" type="pres">
      <dgm:prSet presAssocID="{2926B47A-B9DC-BA4F-9336-7044BBE1247C}" presName="parTransTwo" presStyleCnt="0"/>
      <dgm:spPr/>
    </dgm:pt>
    <dgm:pt modelId="{5A7C8AA4-CDCF-7C42-A977-29434475E9A5}" type="pres">
      <dgm:prSet presAssocID="{2926B47A-B9DC-BA4F-9336-7044BBE1247C}" presName="horzTwo" presStyleCnt="0"/>
      <dgm:spPr/>
    </dgm:pt>
    <dgm:pt modelId="{B731265E-A0B8-C743-B00A-259EB662D8BE}" type="pres">
      <dgm:prSet presAssocID="{580C1B8F-6EFC-D24D-B9BC-1978C2601C04}" presName="vertThree" presStyleCnt="0"/>
      <dgm:spPr/>
    </dgm:pt>
    <dgm:pt modelId="{D1303D0E-08B0-CD42-A135-F99E8BAB6C94}" type="pres">
      <dgm:prSet presAssocID="{580C1B8F-6EFC-D24D-B9BC-1978C2601C04}" presName="txThree" presStyleLbl="node3" presStyleIdx="0" presStyleCnt="1">
        <dgm:presLayoutVars>
          <dgm:chPref val="3"/>
        </dgm:presLayoutVars>
      </dgm:prSet>
      <dgm:spPr/>
    </dgm:pt>
    <dgm:pt modelId="{BAD18D1E-7377-E940-9AF2-99E1DB39667E}" type="pres">
      <dgm:prSet presAssocID="{580C1B8F-6EFC-D24D-B9BC-1978C2601C04}" presName="parTransThree" presStyleCnt="0"/>
      <dgm:spPr/>
    </dgm:pt>
    <dgm:pt modelId="{2C0B855A-49E8-EE40-B2D1-9997804DCFF3}" type="pres">
      <dgm:prSet presAssocID="{580C1B8F-6EFC-D24D-B9BC-1978C2601C04}" presName="horzThree" presStyleCnt="0"/>
      <dgm:spPr/>
    </dgm:pt>
    <dgm:pt modelId="{E0443E66-964C-AE41-BB4C-93992AFF0081}" type="pres">
      <dgm:prSet presAssocID="{79FCDD89-F4B6-3D48-8BAE-6EF0DC4AF0ED}" presName="vertFour" presStyleCnt="0">
        <dgm:presLayoutVars>
          <dgm:chPref val="3"/>
        </dgm:presLayoutVars>
      </dgm:prSet>
      <dgm:spPr/>
    </dgm:pt>
    <dgm:pt modelId="{DBCBB415-D725-0D43-906B-DAC9C863A76D}" type="pres">
      <dgm:prSet presAssocID="{79FCDD89-F4B6-3D48-8BAE-6EF0DC4AF0ED}" presName="txFour" presStyleLbl="node4" presStyleIdx="0" presStyleCnt="2">
        <dgm:presLayoutVars>
          <dgm:chPref val="3"/>
        </dgm:presLayoutVars>
      </dgm:prSet>
      <dgm:spPr/>
    </dgm:pt>
    <dgm:pt modelId="{97438C8C-C5E6-434A-B5B1-DE8BDBAC0AB0}" type="pres">
      <dgm:prSet presAssocID="{79FCDD89-F4B6-3D48-8BAE-6EF0DC4AF0ED}" presName="parTransFour" presStyleCnt="0"/>
      <dgm:spPr/>
    </dgm:pt>
    <dgm:pt modelId="{E6E88942-2486-854C-BC9F-2557D418F066}" type="pres">
      <dgm:prSet presAssocID="{79FCDD89-F4B6-3D48-8BAE-6EF0DC4AF0ED}" presName="horzFour" presStyleCnt="0"/>
      <dgm:spPr/>
    </dgm:pt>
    <dgm:pt modelId="{F94F7FE9-7ADE-C148-87E0-FD87A632E411}" type="pres">
      <dgm:prSet presAssocID="{9C20CA2B-AA1A-124B-A590-DD4589699BCF}" presName="vertFour" presStyleCnt="0">
        <dgm:presLayoutVars>
          <dgm:chPref val="3"/>
        </dgm:presLayoutVars>
      </dgm:prSet>
      <dgm:spPr/>
    </dgm:pt>
    <dgm:pt modelId="{70965FA5-97B2-1543-973C-371CA5F6CE78}" type="pres">
      <dgm:prSet presAssocID="{9C20CA2B-AA1A-124B-A590-DD4589699BCF}" presName="txFour" presStyleLbl="node4" presStyleIdx="1" presStyleCnt="2">
        <dgm:presLayoutVars>
          <dgm:chPref val="3"/>
        </dgm:presLayoutVars>
      </dgm:prSet>
      <dgm:spPr/>
    </dgm:pt>
    <dgm:pt modelId="{CC8177A1-DEDB-9F45-936C-A955803CE865}" type="pres">
      <dgm:prSet presAssocID="{9C20CA2B-AA1A-124B-A590-DD4589699BCF}" presName="horzFour" presStyleCnt="0"/>
      <dgm:spPr/>
    </dgm:pt>
  </dgm:ptLst>
  <dgm:cxnLst>
    <dgm:cxn modelId="{52C21019-5416-504C-BFA4-6F796F721BCC}" type="presOf" srcId="{8143781A-9ACD-7648-AAC4-5C2CF472EB2A}" destId="{BA11A1BE-5279-E745-8668-0EA8DCB5F32A}" srcOrd="0" destOrd="0" presId="urn:microsoft.com/office/officeart/2005/8/layout/hierarchy4"/>
    <dgm:cxn modelId="{74C06035-9079-FC48-9D05-89678C00D20D}" srcId="{580C1B8F-6EFC-D24D-B9BC-1978C2601C04}" destId="{79FCDD89-F4B6-3D48-8BAE-6EF0DC4AF0ED}" srcOrd="0" destOrd="0" parTransId="{2B9D6B1A-9047-E64D-8DD5-96D690FB78D3}" sibTransId="{1F9D9AF0-36EC-6E47-9EDC-81F06DC146F8}"/>
    <dgm:cxn modelId="{4B77093C-E610-434F-AEBA-F34F7FAF685B}" type="presOf" srcId="{83BDCE18-55A2-D744-8B0A-5303B77CDE95}" destId="{BEAAAC5A-F420-EF4B-83D0-F168474E13DA}" srcOrd="0" destOrd="0" presId="urn:microsoft.com/office/officeart/2005/8/layout/hierarchy4"/>
    <dgm:cxn modelId="{878C6D6E-B928-B742-9CD0-3D075E194DDF}" type="presOf" srcId="{9C20CA2B-AA1A-124B-A590-DD4589699BCF}" destId="{70965FA5-97B2-1543-973C-371CA5F6CE78}" srcOrd="0" destOrd="0" presId="urn:microsoft.com/office/officeart/2005/8/layout/hierarchy4"/>
    <dgm:cxn modelId="{DA4E4478-BD75-FB4A-856C-99A1035E4E0D}" type="presOf" srcId="{2926B47A-B9DC-BA4F-9336-7044BBE1247C}" destId="{6AD2DDB8-4CCB-6743-A771-08B601691AA1}" srcOrd="0" destOrd="0" presId="urn:microsoft.com/office/officeart/2005/8/layout/hierarchy4"/>
    <dgm:cxn modelId="{0E1E28A5-E7DC-5F46-972E-AE94830097BF}" srcId="{8143781A-9ACD-7648-AAC4-5C2CF472EB2A}" destId="{2926B47A-B9DC-BA4F-9336-7044BBE1247C}" srcOrd="0" destOrd="0" parTransId="{2DFA4B05-5005-1947-9D36-52E938AAE0A1}" sibTransId="{D43E7880-A898-F34C-B160-C4DB122F9B2A}"/>
    <dgm:cxn modelId="{BE1E3DB7-355E-CD4E-B8BE-9056398C29A9}" srcId="{83BDCE18-55A2-D744-8B0A-5303B77CDE95}" destId="{8143781A-9ACD-7648-AAC4-5C2CF472EB2A}" srcOrd="0" destOrd="0" parTransId="{6D2296D0-B4D3-7F4E-896B-57BE03FAA7FF}" sibTransId="{D374D7D4-7CCD-CC4A-AFFA-5FD58657BDA5}"/>
    <dgm:cxn modelId="{E6900CBD-84AA-5249-9440-6C92295FA72D}" type="presOf" srcId="{79FCDD89-F4B6-3D48-8BAE-6EF0DC4AF0ED}" destId="{DBCBB415-D725-0D43-906B-DAC9C863A76D}" srcOrd="0" destOrd="0" presId="urn:microsoft.com/office/officeart/2005/8/layout/hierarchy4"/>
    <dgm:cxn modelId="{696C95C2-0A4B-224A-A009-8B1559CD211A}" srcId="{79FCDD89-F4B6-3D48-8BAE-6EF0DC4AF0ED}" destId="{9C20CA2B-AA1A-124B-A590-DD4589699BCF}" srcOrd="0" destOrd="0" parTransId="{582FC635-0C95-DA43-BF6D-139A70BE39A7}" sibTransId="{379ED035-7AD2-014B-901B-AAA74125CDD6}"/>
    <dgm:cxn modelId="{1BEF6AD0-DD6F-D54B-ADD4-E70693B2E06D}" srcId="{2926B47A-B9DC-BA4F-9336-7044BBE1247C}" destId="{580C1B8F-6EFC-D24D-B9BC-1978C2601C04}" srcOrd="0" destOrd="0" parTransId="{233250AA-6ABC-4648-AF0F-B56FED8B2E86}" sibTransId="{DB3DF7AD-8E81-3548-ADB5-C34273C53F2C}"/>
    <dgm:cxn modelId="{C60A09E1-BFC3-6F47-8794-71BBE61A8F66}" type="presOf" srcId="{580C1B8F-6EFC-D24D-B9BC-1978C2601C04}" destId="{D1303D0E-08B0-CD42-A135-F99E8BAB6C94}" srcOrd="0" destOrd="0" presId="urn:microsoft.com/office/officeart/2005/8/layout/hierarchy4"/>
    <dgm:cxn modelId="{1E61B5C7-5BE9-0E4E-9759-27A67C0298A9}" type="presParOf" srcId="{BEAAAC5A-F420-EF4B-83D0-F168474E13DA}" destId="{1B043FFC-020F-7E44-9FE3-598E62D75944}" srcOrd="0" destOrd="0" presId="urn:microsoft.com/office/officeart/2005/8/layout/hierarchy4"/>
    <dgm:cxn modelId="{D0883BBC-BB60-8148-BE3D-535CA7EC2DC7}" type="presParOf" srcId="{1B043FFC-020F-7E44-9FE3-598E62D75944}" destId="{BA11A1BE-5279-E745-8668-0EA8DCB5F32A}" srcOrd="0" destOrd="0" presId="urn:microsoft.com/office/officeart/2005/8/layout/hierarchy4"/>
    <dgm:cxn modelId="{4541D159-0ACD-2848-BB19-933792953ACE}" type="presParOf" srcId="{1B043FFC-020F-7E44-9FE3-598E62D75944}" destId="{AF5365B1-D93A-3F40-AF0A-B8A0DD83FD1C}" srcOrd="1" destOrd="0" presId="urn:microsoft.com/office/officeart/2005/8/layout/hierarchy4"/>
    <dgm:cxn modelId="{9146DB5D-A831-2F46-BBE4-766AA091B5C9}" type="presParOf" srcId="{1B043FFC-020F-7E44-9FE3-598E62D75944}" destId="{B1A2588E-662A-F24E-A3B9-876016ECE183}" srcOrd="2" destOrd="0" presId="urn:microsoft.com/office/officeart/2005/8/layout/hierarchy4"/>
    <dgm:cxn modelId="{1C32E46B-B2ED-5243-985D-8A3A66AD9FC6}" type="presParOf" srcId="{B1A2588E-662A-F24E-A3B9-876016ECE183}" destId="{B7A98BC5-E0BF-4B45-AA01-B4D61036BA1A}" srcOrd="0" destOrd="0" presId="urn:microsoft.com/office/officeart/2005/8/layout/hierarchy4"/>
    <dgm:cxn modelId="{B087C955-3038-DC48-8273-CC66A9556046}" type="presParOf" srcId="{B7A98BC5-E0BF-4B45-AA01-B4D61036BA1A}" destId="{6AD2DDB8-4CCB-6743-A771-08B601691AA1}" srcOrd="0" destOrd="0" presId="urn:microsoft.com/office/officeart/2005/8/layout/hierarchy4"/>
    <dgm:cxn modelId="{1687A166-3E3D-EE40-95BC-6EBF4634FB80}" type="presParOf" srcId="{B7A98BC5-E0BF-4B45-AA01-B4D61036BA1A}" destId="{716C01B5-F831-6F4C-B76F-A47C8EE14FAD}" srcOrd="1" destOrd="0" presId="urn:microsoft.com/office/officeart/2005/8/layout/hierarchy4"/>
    <dgm:cxn modelId="{ED901D0B-B63C-EA47-B751-4FCC9455F850}" type="presParOf" srcId="{B7A98BC5-E0BF-4B45-AA01-B4D61036BA1A}" destId="{5A7C8AA4-CDCF-7C42-A977-29434475E9A5}" srcOrd="2" destOrd="0" presId="urn:microsoft.com/office/officeart/2005/8/layout/hierarchy4"/>
    <dgm:cxn modelId="{F36D02B0-1AD4-9D45-B022-CA26B5F809FB}" type="presParOf" srcId="{5A7C8AA4-CDCF-7C42-A977-29434475E9A5}" destId="{B731265E-A0B8-C743-B00A-259EB662D8BE}" srcOrd="0" destOrd="0" presId="urn:microsoft.com/office/officeart/2005/8/layout/hierarchy4"/>
    <dgm:cxn modelId="{044DA0AB-8296-1D44-ACD2-F91686E0A09A}" type="presParOf" srcId="{B731265E-A0B8-C743-B00A-259EB662D8BE}" destId="{D1303D0E-08B0-CD42-A135-F99E8BAB6C94}" srcOrd="0" destOrd="0" presId="urn:microsoft.com/office/officeart/2005/8/layout/hierarchy4"/>
    <dgm:cxn modelId="{6E967A03-8DE8-9143-AC64-599E73596CD8}" type="presParOf" srcId="{B731265E-A0B8-C743-B00A-259EB662D8BE}" destId="{BAD18D1E-7377-E940-9AF2-99E1DB39667E}" srcOrd="1" destOrd="0" presId="urn:microsoft.com/office/officeart/2005/8/layout/hierarchy4"/>
    <dgm:cxn modelId="{45282D64-019D-F541-A97A-F7CB3CA4F641}" type="presParOf" srcId="{B731265E-A0B8-C743-B00A-259EB662D8BE}" destId="{2C0B855A-49E8-EE40-B2D1-9997804DCFF3}" srcOrd="2" destOrd="0" presId="urn:microsoft.com/office/officeart/2005/8/layout/hierarchy4"/>
    <dgm:cxn modelId="{94A96C7B-40AF-E540-AD25-E18F02BF9B9F}" type="presParOf" srcId="{2C0B855A-49E8-EE40-B2D1-9997804DCFF3}" destId="{E0443E66-964C-AE41-BB4C-93992AFF0081}" srcOrd="0" destOrd="0" presId="urn:microsoft.com/office/officeart/2005/8/layout/hierarchy4"/>
    <dgm:cxn modelId="{A38A6288-6A96-9648-8304-EB8C78615331}" type="presParOf" srcId="{E0443E66-964C-AE41-BB4C-93992AFF0081}" destId="{DBCBB415-D725-0D43-906B-DAC9C863A76D}" srcOrd="0" destOrd="0" presId="urn:microsoft.com/office/officeart/2005/8/layout/hierarchy4"/>
    <dgm:cxn modelId="{E60942A4-E762-9144-B073-8AB2D49496B4}" type="presParOf" srcId="{E0443E66-964C-AE41-BB4C-93992AFF0081}" destId="{97438C8C-C5E6-434A-B5B1-DE8BDBAC0AB0}" srcOrd="1" destOrd="0" presId="urn:microsoft.com/office/officeart/2005/8/layout/hierarchy4"/>
    <dgm:cxn modelId="{C3DBD8E3-B1FB-1D47-B8EE-4F00A353D0F9}" type="presParOf" srcId="{E0443E66-964C-AE41-BB4C-93992AFF0081}" destId="{E6E88942-2486-854C-BC9F-2557D418F066}" srcOrd="2" destOrd="0" presId="urn:microsoft.com/office/officeart/2005/8/layout/hierarchy4"/>
    <dgm:cxn modelId="{4D924846-496D-EE4E-B333-41D6B5FE62B4}" type="presParOf" srcId="{E6E88942-2486-854C-BC9F-2557D418F066}" destId="{F94F7FE9-7ADE-C148-87E0-FD87A632E411}" srcOrd="0" destOrd="0" presId="urn:microsoft.com/office/officeart/2005/8/layout/hierarchy4"/>
    <dgm:cxn modelId="{35B422BC-178A-0949-A08D-9C30666885B1}" type="presParOf" srcId="{F94F7FE9-7ADE-C148-87E0-FD87A632E411}" destId="{70965FA5-97B2-1543-973C-371CA5F6CE78}" srcOrd="0" destOrd="0" presId="urn:microsoft.com/office/officeart/2005/8/layout/hierarchy4"/>
    <dgm:cxn modelId="{552CF95B-6961-6348-8944-7E9506B2E080}" type="presParOf" srcId="{F94F7FE9-7ADE-C148-87E0-FD87A632E411}" destId="{CC8177A1-DEDB-9F45-936C-A955803CE865}" srcOrd="1" destOrd="0" presId="urn:microsoft.com/office/officeart/2005/8/layout/hierarchy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5F08B0C-D24A-2745-AC00-B5B6D062BC0F}" type="doc">
      <dgm:prSet loTypeId="urn:microsoft.com/office/officeart/2005/8/layout/vProcess5" loCatId="" qsTypeId="urn:microsoft.com/office/officeart/2005/8/quickstyle/simple1" qsCatId="simple" csTypeId="urn:microsoft.com/office/officeart/2005/8/colors/accent1_2" csCatId="accent1" phldr="1"/>
      <dgm:spPr/>
      <dgm:t>
        <a:bodyPr/>
        <a:lstStyle/>
        <a:p>
          <a:endParaRPr lang="en-GB"/>
        </a:p>
      </dgm:t>
    </dgm:pt>
    <dgm:pt modelId="{3922DB3F-C948-FE40-BBB6-BA8A6806406F}">
      <dgm:prSet phldrT="[Text]"/>
      <dgm:spPr>
        <a:solidFill>
          <a:srgbClr val="00B0F0"/>
        </a:solidFill>
      </dgm:spPr>
      <dgm:t>
        <a:bodyPr/>
        <a:lstStyle/>
        <a:p>
          <a:r>
            <a:rPr lang="en-GB" dirty="0"/>
            <a:t>Appoint Sub-Committee including members of council and other members</a:t>
          </a:r>
        </a:p>
      </dgm:t>
    </dgm:pt>
    <dgm:pt modelId="{8221D2F0-0E62-054A-B716-4D11DC709B59}" type="parTrans" cxnId="{00AEF255-0CBF-B446-BA06-EBF15158A8DE}">
      <dgm:prSet/>
      <dgm:spPr/>
      <dgm:t>
        <a:bodyPr/>
        <a:lstStyle/>
        <a:p>
          <a:endParaRPr lang="en-GB"/>
        </a:p>
      </dgm:t>
    </dgm:pt>
    <dgm:pt modelId="{6974C921-D637-8745-B1EE-AA8788FB4EF7}" type="sibTrans" cxnId="{00AEF255-0CBF-B446-BA06-EBF15158A8DE}">
      <dgm:prSet/>
      <dgm:spPr/>
      <dgm:t>
        <a:bodyPr/>
        <a:lstStyle/>
        <a:p>
          <a:endParaRPr lang="en-GB"/>
        </a:p>
      </dgm:t>
    </dgm:pt>
    <dgm:pt modelId="{571FB313-7C49-064B-B281-EB4A982414E0}">
      <dgm:prSet phldrT="[Text]"/>
      <dgm:spPr>
        <a:solidFill>
          <a:schemeClr val="accent4">
            <a:lumMod val="75000"/>
          </a:schemeClr>
        </a:solidFill>
      </dgm:spPr>
      <dgm:t>
        <a:bodyPr/>
        <a:lstStyle/>
        <a:p>
          <a:r>
            <a:rPr lang="en-GB" dirty="0"/>
            <a:t>Review Past Achievements, consider SWOT analysis and draft financial plan</a:t>
          </a:r>
        </a:p>
      </dgm:t>
    </dgm:pt>
    <dgm:pt modelId="{D04B3DD3-96E2-F54F-9C27-A5201D0A7DCB}" type="parTrans" cxnId="{F0CAEC25-3DD6-5446-A289-E15908CD53CE}">
      <dgm:prSet/>
      <dgm:spPr/>
      <dgm:t>
        <a:bodyPr/>
        <a:lstStyle/>
        <a:p>
          <a:endParaRPr lang="en-GB"/>
        </a:p>
      </dgm:t>
    </dgm:pt>
    <dgm:pt modelId="{EFDCC457-F740-BE4B-AFD6-E8BC704A9CAD}" type="sibTrans" cxnId="{F0CAEC25-3DD6-5446-A289-E15908CD53CE}">
      <dgm:prSet/>
      <dgm:spPr/>
      <dgm:t>
        <a:bodyPr/>
        <a:lstStyle/>
        <a:p>
          <a:endParaRPr lang="en-GB"/>
        </a:p>
      </dgm:t>
    </dgm:pt>
    <dgm:pt modelId="{97DB508D-CCBF-7E44-B04E-164BBE7F7C66}">
      <dgm:prSet phldrT="[Text]"/>
      <dgm:spPr>
        <a:solidFill>
          <a:srgbClr val="FF0000"/>
        </a:solidFill>
      </dgm:spPr>
      <dgm:t>
        <a:bodyPr/>
        <a:lstStyle/>
        <a:p>
          <a:r>
            <a:rPr lang="en-GB" dirty="0"/>
            <a:t>Engage with key people to formulate key initiatives and update financials if required</a:t>
          </a:r>
        </a:p>
      </dgm:t>
    </dgm:pt>
    <dgm:pt modelId="{FEDCDF54-4857-EF4F-865F-08D96180853A}" type="parTrans" cxnId="{1649156E-DEF9-774D-8570-C53177255370}">
      <dgm:prSet/>
      <dgm:spPr/>
      <dgm:t>
        <a:bodyPr/>
        <a:lstStyle/>
        <a:p>
          <a:endParaRPr lang="en-GB"/>
        </a:p>
      </dgm:t>
    </dgm:pt>
    <dgm:pt modelId="{5618A2F2-5502-9145-BD5E-D465321B3CE0}" type="sibTrans" cxnId="{1649156E-DEF9-774D-8570-C53177255370}">
      <dgm:prSet/>
      <dgm:spPr/>
      <dgm:t>
        <a:bodyPr/>
        <a:lstStyle/>
        <a:p>
          <a:endParaRPr lang="en-GB"/>
        </a:p>
      </dgm:t>
    </dgm:pt>
    <dgm:pt modelId="{AF3CF607-D03F-8048-A02D-897AEBF2B766}">
      <dgm:prSet phldrT="[Text]"/>
      <dgm:spPr>
        <a:solidFill>
          <a:schemeClr val="accent6">
            <a:lumMod val="75000"/>
          </a:schemeClr>
        </a:solidFill>
      </dgm:spPr>
      <dgm:t>
        <a:bodyPr/>
        <a:lstStyle/>
        <a:p>
          <a:r>
            <a:rPr lang="en-GB" dirty="0"/>
            <a:t>Finalise the Strategic Plan and communicate with members</a:t>
          </a:r>
        </a:p>
      </dgm:t>
    </dgm:pt>
    <dgm:pt modelId="{0CF9FBC3-3957-2746-B091-DEEE2FE523BA}" type="parTrans" cxnId="{3D0D685E-AEAA-0142-9330-23BC86E602E0}">
      <dgm:prSet/>
      <dgm:spPr/>
      <dgm:t>
        <a:bodyPr/>
        <a:lstStyle/>
        <a:p>
          <a:endParaRPr lang="en-GB"/>
        </a:p>
      </dgm:t>
    </dgm:pt>
    <dgm:pt modelId="{BD53034F-17C8-EB49-A882-7912D7DF2F69}" type="sibTrans" cxnId="{3D0D685E-AEAA-0142-9330-23BC86E602E0}">
      <dgm:prSet/>
      <dgm:spPr/>
      <dgm:t>
        <a:bodyPr/>
        <a:lstStyle/>
        <a:p>
          <a:endParaRPr lang="en-GB"/>
        </a:p>
      </dgm:t>
    </dgm:pt>
    <dgm:pt modelId="{78463D3E-9653-7B4C-B1DD-9BC0D438BB13}">
      <dgm:prSet phldrT="[Text]"/>
      <dgm:spPr>
        <a:solidFill>
          <a:schemeClr val="accent6">
            <a:lumMod val="75000"/>
          </a:schemeClr>
        </a:solidFill>
      </dgm:spPr>
      <dgm:t>
        <a:bodyPr/>
        <a:lstStyle/>
        <a:p>
          <a:r>
            <a:rPr lang="en-GB" dirty="0"/>
            <a:t>Council agree process and timeframe</a:t>
          </a:r>
        </a:p>
      </dgm:t>
    </dgm:pt>
    <dgm:pt modelId="{DF27E818-FFE6-704A-A9C1-A60E74391D5C}" type="parTrans" cxnId="{5544ECA8-2394-5343-9FC4-952EBEAFAF1F}">
      <dgm:prSet/>
      <dgm:spPr/>
      <dgm:t>
        <a:bodyPr/>
        <a:lstStyle/>
        <a:p>
          <a:endParaRPr lang="en-GB"/>
        </a:p>
      </dgm:t>
    </dgm:pt>
    <dgm:pt modelId="{D280E3FD-D25B-7C48-BA76-6A3857D253C2}" type="sibTrans" cxnId="{5544ECA8-2394-5343-9FC4-952EBEAFAF1F}">
      <dgm:prSet/>
      <dgm:spPr/>
      <dgm:t>
        <a:bodyPr/>
        <a:lstStyle/>
        <a:p>
          <a:endParaRPr lang="en-GB"/>
        </a:p>
      </dgm:t>
    </dgm:pt>
    <dgm:pt modelId="{B59F3F72-3AED-5441-9756-410CD5C1DBFA}" type="pres">
      <dgm:prSet presAssocID="{45F08B0C-D24A-2745-AC00-B5B6D062BC0F}" presName="outerComposite" presStyleCnt="0">
        <dgm:presLayoutVars>
          <dgm:chMax val="5"/>
          <dgm:dir/>
          <dgm:resizeHandles val="exact"/>
        </dgm:presLayoutVars>
      </dgm:prSet>
      <dgm:spPr/>
    </dgm:pt>
    <dgm:pt modelId="{724AEEEC-7ED1-7742-A16F-C87092170BA1}" type="pres">
      <dgm:prSet presAssocID="{45F08B0C-D24A-2745-AC00-B5B6D062BC0F}" presName="dummyMaxCanvas" presStyleCnt="0">
        <dgm:presLayoutVars/>
      </dgm:prSet>
      <dgm:spPr/>
    </dgm:pt>
    <dgm:pt modelId="{E8402F2C-F904-8F41-9610-3F6AFF7265A1}" type="pres">
      <dgm:prSet presAssocID="{45F08B0C-D24A-2745-AC00-B5B6D062BC0F}" presName="FiveNodes_1" presStyleLbl="node1" presStyleIdx="0" presStyleCnt="5">
        <dgm:presLayoutVars>
          <dgm:bulletEnabled val="1"/>
        </dgm:presLayoutVars>
      </dgm:prSet>
      <dgm:spPr/>
    </dgm:pt>
    <dgm:pt modelId="{C169867E-0AE2-FF43-813B-3E553FED4954}" type="pres">
      <dgm:prSet presAssocID="{45F08B0C-D24A-2745-AC00-B5B6D062BC0F}" presName="FiveNodes_2" presStyleLbl="node1" presStyleIdx="1" presStyleCnt="5">
        <dgm:presLayoutVars>
          <dgm:bulletEnabled val="1"/>
        </dgm:presLayoutVars>
      </dgm:prSet>
      <dgm:spPr/>
    </dgm:pt>
    <dgm:pt modelId="{2FCAAD3E-B66B-9046-A719-F89EF1D19D3E}" type="pres">
      <dgm:prSet presAssocID="{45F08B0C-D24A-2745-AC00-B5B6D062BC0F}" presName="FiveNodes_3" presStyleLbl="node1" presStyleIdx="2" presStyleCnt="5">
        <dgm:presLayoutVars>
          <dgm:bulletEnabled val="1"/>
        </dgm:presLayoutVars>
      </dgm:prSet>
      <dgm:spPr/>
    </dgm:pt>
    <dgm:pt modelId="{7F2A9BFB-6278-CC45-A17E-C373393227DF}" type="pres">
      <dgm:prSet presAssocID="{45F08B0C-D24A-2745-AC00-B5B6D062BC0F}" presName="FiveNodes_4" presStyleLbl="node1" presStyleIdx="3" presStyleCnt="5">
        <dgm:presLayoutVars>
          <dgm:bulletEnabled val="1"/>
        </dgm:presLayoutVars>
      </dgm:prSet>
      <dgm:spPr/>
    </dgm:pt>
    <dgm:pt modelId="{48110B03-B333-4743-B4A5-E77AE84E2D49}" type="pres">
      <dgm:prSet presAssocID="{45F08B0C-D24A-2745-AC00-B5B6D062BC0F}" presName="FiveNodes_5" presStyleLbl="node1" presStyleIdx="4" presStyleCnt="5">
        <dgm:presLayoutVars>
          <dgm:bulletEnabled val="1"/>
        </dgm:presLayoutVars>
      </dgm:prSet>
      <dgm:spPr/>
    </dgm:pt>
    <dgm:pt modelId="{98E6D4A6-366E-9647-A85B-F4A60A7B848B}" type="pres">
      <dgm:prSet presAssocID="{45F08B0C-D24A-2745-AC00-B5B6D062BC0F}" presName="FiveConn_1-2" presStyleLbl="fgAccFollowNode1" presStyleIdx="0" presStyleCnt="4">
        <dgm:presLayoutVars>
          <dgm:bulletEnabled val="1"/>
        </dgm:presLayoutVars>
      </dgm:prSet>
      <dgm:spPr/>
    </dgm:pt>
    <dgm:pt modelId="{45A4B1EA-F4C0-294B-A69F-A11A693424AF}" type="pres">
      <dgm:prSet presAssocID="{45F08B0C-D24A-2745-AC00-B5B6D062BC0F}" presName="FiveConn_2-3" presStyleLbl="fgAccFollowNode1" presStyleIdx="1" presStyleCnt="4">
        <dgm:presLayoutVars>
          <dgm:bulletEnabled val="1"/>
        </dgm:presLayoutVars>
      </dgm:prSet>
      <dgm:spPr/>
    </dgm:pt>
    <dgm:pt modelId="{10DEEF70-B583-BE47-8D67-AF5EF55A149A}" type="pres">
      <dgm:prSet presAssocID="{45F08B0C-D24A-2745-AC00-B5B6D062BC0F}" presName="FiveConn_3-4" presStyleLbl="fgAccFollowNode1" presStyleIdx="2" presStyleCnt="4">
        <dgm:presLayoutVars>
          <dgm:bulletEnabled val="1"/>
        </dgm:presLayoutVars>
      </dgm:prSet>
      <dgm:spPr/>
    </dgm:pt>
    <dgm:pt modelId="{91741DE2-1A22-034A-9D47-AB5C8F942D58}" type="pres">
      <dgm:prSet presAssocID="{45F08B0C-D24A-2745-AC00-B5B6D062BC0F}" presName="FiveConn_4-5" presStyleLbl="fgAccFollowNode1" presStyleIdx="3" presStyleCnt="4">
        <dgm:presLayoutVars>
          <dgm:bulletEnabled val="1"/>
        </dgm:presLayoutVars>
      </dgm:prSet>
      <dgm:spPr/>
    </dgm:pt>
    <dgm:pt modelId="{B20209A0-69F1-924B-8894-008CDA95B698}" type="pres">
      <dgm:prSet presAssocID="{45F08B0C-D24A-2745-AC00-B5B6D062BC0F}" presName="FiveNodes_1_text" presStyleLbl="node1" presStyleIdx="4" presStyleCnt="5">
        <dgm:presLayoutVars>
          <dgm:bulletEnabled val="1"/>
        </dgm:presLayoutVars>
      </dgm:prSet>
      <dgm:spPr/>
    </dgm:pt>
    <dgm:pt modelId="{C8769F35-6683-B048-81F8-39787AF0EAEA}" type="pres">
      <dgm:prSet presAssocID="{45F08B0C-D24A-2745-AC00-B5B6D062BC0F}" presName="FiveNodes_2_text" presStyleLbl="node1" presStyleIdx="4" presStyleCnt="5">
        <dgm:presLayoutVars>
          <dgm:bulletEnabled val="1"/>
        </dgm:presLayoutVars>
      </dgm:prSet>
      <dgm:spPr/>
    </dgm:pt>
    <dgm:pt modelId="{AA507430-F87E-1045-A0B0-FE524DAB14BB}" type="pres">
      <dgm:prSet presAssocID="{45F08B0C-D24A-2745-AC00-B5B6D062BC0F}" presName="FiveNodes_3_text" presStyleLbl="node1" presStyleIdx="4" presStyleCnt="5">
        <dgm:presLayoutVars>
          <dgm:bulletEnabled val="1"/>
        </dgm:presLayoutVars>
      </dgm:prSet>
      <dgm:spPr/>
    </dgm:pt>
    <dgm:pt modelId="{FA173BD4-C128-994C-9277-07C71FD25891}" type="pres">
      <dgm:prSet presAssocID="{45F08B0C-D24A-2745-AC00-B5B6D062BC0F}" presName="FiveNodes_4_text" presStyleLbl="node1" presStyleIdx="4" presStyleCnt="5">
        <dgm:presLayoutVars>
          <dgm:bulletEnabled val="1"/>
        </dgm:presLayoutVars>
      </dgm:prSet>
      <dgm:spPr/>
    </dgm:pt>
    <dgm:pt modelId="{718BD919-190E-BA42-AE52-219C85C3051F}" type="pres">
      <dgm:prSet presAssocID="{45F08B0C-D24A-2745-AC00-B5B6D062BC0F}" presName="FiveNodes_5_text" presStyleLbl="node1" presStyleIdx="4" presStyleCnt="5">
        <dgm:presLayoutVars>
          <dgm:bulletEnabled val="1"/>
        </dgm:presLayoutVars>
      </dgm:prSet>
      <dgm:spPr/>
    </dgm:pt>
  </dgm:ptLst>
  <dgm:cxnLst>
    <dgm:cxn modelId="{6A708D07-E1F8-984D-98FB-C44A440F098D}" type="presOf" srcId="{3922DB3F-C948-FE40-BBB6-BA8A6806406F}" destId="{C8769F35-6683-B048-81F8-39787AF0EAEA}" srcOrd="1" destOrd="0" presId="urn:microsoft.com/office/officeart/2005/8/layout/vProcess5"/>
    <dgm:cxn modelId="{C2A22F10-12A6-E548-BF04-27A408E60C83}" type="presOf" srcId="{5618A2F2-5502-9145-BD5E-D465321B3CE0}" destId="{91741DE2-1A22-034A-9D47-AB5C8F942D58}" srcOrd="0" destOrd="0" presId="urn:microsoft.com/office/officeart/2005/8/layout/vProcess5"/>
    <dgm:cxn modelId="{B6586D1C-A94E-354B-B084-6B0784CBF206}" type="presOf" srcId="{AF3CF607-D03F-8048-A02D-897AEBF2B766}" destId="{48110B03-B333-4743-B4A5-E77AE84E2D49}" srcOrd="0" destOrd="0" presId="urn:microsoft.com/office/officeart/2005/8/layout/vProcess5"/>
    <dgm:cxn modelId="{72B9A124-C191-2143-9FB5-0DEA4C0A85EE}" type="presOf" srcId="{6974C921-D637-8745-B1EE-AA8788FB4EF7}" destId="{45A4B1EA-F4C0-294B-A69F-A11A693424AF}" srcOrd="0" destOrd="0" presId="urn:microsoft.com/office/officeart/2005/8/layout/vProcess5"/>
    <dgm:cxn modelId="{F0CAEC25-3DD6-5446-A289-E15908CD53CE}" srcId="{45F08B0C-D24A-2745-AC00-B5B6D062BC0F}" destId="{571FB313-7C49-064B-B281-EB4A982414E0}" srcOrd="2" destOrd="0" parTransId="{D04B3DD3-96E2-F54F-9C27-A5201D0A7DCB}" sibTransId="{EFDCC457-F740-BE4B-AFD6-E8BC704A9CAD}"/>
    <dgm:cxn modelId="{17B5652C-68CD-E84B-A978-3422924B9B4C}" type="presOf" srcId="{97DB508D-CCBF-7E44-B04E-164BBE7F7C66}" destId="{FA173BD4-C128-994C-9277-07C71FD25891}" srcOrd="1" destOrd="0" presId="urn:microsoft.com/office/officeart/2005/8/layout/vProcess5"/>
    <dgm:cxn modelId="{1657732C-7009-314A-84FA-C794633A8498}" type="presOf" srcId="{97DB508D-CCBF-7E44-B04E-164BBE7F7C66}" destId="{7F2A9BFB-6278-CC45-A17E-C373393227DF}" srcOrd="0" destOrd="0" presId="urn:microsoft.com/office/officeart/2005/8/layout/vProcess5"/>
    <dgm:cxn modelId="{B3FD9638-FA1D-4C47-BB35-8708208B6C71}" type="presOf" srcId="{45F08B0C-D24A-2745-AC00-B5B6D062BC0F}" destId="{B59F3F72-3AED-5441-9756-410CD5C1DBFA}" srcOrd="0" destOrd="0" presId="urn:microsoft.com/office/officeart/2005/8/layout/vProcess5"/>
    <dgm:cxn modelId="{3D0D685E-AEAA-0142-9330-23BC86E602E0}" srcId="{45F08B0C-D24A-2745-AC00-B5B6D062BC0F}" destId="{AF3CF607-D03F-8048-A02D-897AEBF2B766}" srcOrd="4" destOrd="0" parTransId="{0CF9FBC3-3957-2746-B091-DEEE2FE523BA}" sibTransId="{BD53034F-17C8-EB49-A882-7912D7DF2F69}"/>
    <dgm:cxn modelId="{E00DCD64-3A79-BA4C-A2B8-346287F9AAEB}" type="presOf" srcId="{D280E3FD-D25B-7C48-BA76-6A3857D253C2}" destId="{98E6D4A6-366E-9647-A85B-F4A60A7B848B}" srcOrd="0" destOrd="0" presId="urn:microsoft.com/office/officeart/2005/8/layout/vProcess5"/>
    <dgm:cxn modelId="{FDFCCC47-D218-2D42-BCB5-069E986F781B}" type="presOf" srcId="{571FB313-7C49-064B-B281-EB4A982414E0}" destId="{2FCAAD3E-B66B-9046-A719-F89EF1D19D3E}" srcOrd="0" destOrd="0" presId="urn:microsoft.com/office/officeart/2005/8/layout/vProcess5"/>
    <dgm:cxn modelId="{1649156E-DEF9-774D-8570-C53177255370}" srcId="{45F08B0C-D24A-2745-AC00-B5B6D062BC0F}" destId="{97DB508D-CCBF-7E44-B04E-164BBE7F7C66}" srcOrd="3" destOrd="0" parTransId="{FEDCDF54-4857-EF4F-865F-08D96180853A}" sibTransId="{5618A2F2-5502-9145-BD5E-D465321B3CE0}"/>
    <dgm:cxn modelId="{614EBB72-1CA6-AB42-BC81-E30C12D88081}" type="presOf" srcId="{78463D3E-9653-7B4C-B1DD-9BC0D438BB13}" destId="{B20209A0-69F1-924B-8894-008CDA95B698}" srcOrd="1" destOrd="0" presId="urn:microsoft.com/office/officeart/2005/8/layout/vProcess5"/>
    <dgm:cxn modelId="{00AEF255-0CBF-B446-BA06-EBF15158A8DE}" srcId="{45F08B0C-D24A-2745-AC00-B5B6D062BC0F}" destId="{3922DB3F-C948-FE40-BBB6-BA8A6806406F}" srcOrd="1" destOrd="0" parTransId="{8221D2F0-0E62-054A-B716-4D11DC709B59}" sibTransId="{6974C921-D637-8745-B1EE-AA8788FB4EF7}"/>
    <dgm:cxn modelId="{5544ECA8-2394-5343-9FC4-952EBEAFAF1F}" srcId="{45F08B0C-D24A-2745-AC00-B5B6D062BC0F}" destId="{78463D3E-9653-7B4C-B1DD-9BC0D438BB13}" srcOrd="0" destOrd="0" parTransId="{DF27E818-FFE6-704A-A9C1-A60E74391D5C}" sibTransId="{D280E3FD-D25B-7C48-BA76-6A3857D253C2}"/>
    <dgm:cxn modelId="{C2F82EAE-506C-D845-9772-D2A7A1CCDF17}" type="presOf" srcId="{EFDCC457-F740-BE4B-AFD6-E8BC704A9CAD}" destId="{10DEEF70-B583-BE47-8D67-AF5EF55A149A}" srcOrd="0" destOrd="0" presId="urn:microsoft.com/office/officeart/2005/8/layout/vProcess5"/>
    <dgm:cxn modelId="{174CB7C9-BB1C-BC4A-BBB0-E1C2C2911841}" type="presOf" srcId="{3922DB3F-C948-FE40-BBB6-BA8A6806406F}" destId="{C169867E-0AE2-FF43-813B-3E553FED4954}" srcOrd="0" destOrd="0" presId="urn:microsoft.com/office/officeart/2005/8/layout/vProcess5"/>
    <dgm:cxn modelId="{51582CD5-A988-E840-9F46-FD15FC036065}" type="presOf" srcId="{AF3CF607-D03F-8048-A02D-897AEBF2B766}" destId="{718BD919-190E-BA42-AE52-219C85C3051F}" srcOrd="1" destOrd="0" presId="urn:microsoft.com/office/officeart/2005/8/layout/vProcess5"/>
    <dgm:cxn modelId="{657A27E8-118D-AF44-9AC7-1D34B530940F}" type="presOf" srcId="{78463D3E-9653-7B4C-B1DD-9BC0D438BB13}" destId="{E8402F2C-F904-8F41-9610-3F6AFF7265A1}" srcOrd="0" destOrd="0" presId="urn:microsoft.com/office/officeart/2005/8/layout/vProcess5"/>
    <dgm:cxn modelId="{E46DE4EE-D685-7B4C-9921-AB345BA0C8CB}" type="presOf" srcId="{571FB313-7C49-064B-B281-EB4A982414E0}" destId="{AA507430-F87E-1045-A0B0-FE524DAB14BB}" srcOrd="1" destOrd="0" presId="urn:microsoft.com/office/officeart/2005/8/layout/vProcess5"/>
    <dgm:cxn modelId="{C96EF2EB-5138-8941-8ED2-F4D2FDC4F4F2}" type="presParOf" srcId="{B59F3F72-3AED-5441-9756-410CD5C1DBFA}" destId="{724AEEEC-7ED1-7742-A16F-C87092170BA1}" srcOrd="0" destOrd="0" presId="urn:microsoft.com/office/officeart/2005/8/layout/vProcess5"/>
    <dgm:cxn modelId="{B686CC55-9040-0E4C-AD56-60CBDBA5A91B}" type="presParOf" srcId="{B59F3F72-3AED-5441-9756-410CD5C1DBFA}" destId="{E8402F2C-F904-8F41-9610-3F6AFF7265A1}" srcOrd="1" destOrd="0" presId="urn:microsoft.com/office/officeart/2005/8/layout/vProcess5"/>
    <dgm:cxn modelId="{21E12E88-F6D0-604E-93EB-AD279A532FCC}" type="presParOf" srcId="{B59F3F72-3AED-5441-9756-410CD5C1DBFA}" destId="{C169867E-0AE2-FF43-813B-3E553FED4954}" srcOrd="2" destOrd="0" presId="urn:microsoft.com/office/officeart/2005/8/layout/vProcess5"/>
    <dgm:cxn modelId="{F03AB6FF-9FE5-C943-A2A8-4A5769526A16}" type="presParOf" srcId="{B59F3F72-3AED-5441-9756-410CD5C1DBFA}" destId="{2FCAAD3E-B66B-9046-A719-F89EF1D19D3E}" srcOrd="3" destOrd="0" presId="urn:microsoft.com/office/officeart/2005/8/layout/vProcess5"/>
    <dgm:cxn modelId="{860F15BB-36CF-5A4F-90EA-E97DAE8FE037}" type="presParOf" srcId="{B59F3F72-3AED-5441-9756-410CD5C1DBFA}" destId="{7F2A9BFB-6278-CC45-A17E-C373393227DF}" srcOrd="4" destOrd="0" presId="urn:microsoft.com/office/officeart/2005/8/layout/vProcess5"/>
    <dgm:cxn modelId="{F64B0312-0DAB-1245-AF6D-DF1FD891940A}" type="presParOf" srcId="{B59F3F72-3AED-5441-9756-410CD5C1DBFA}" destId="{48110B03-B333-4743-B4A5-E77AE84E2D49}" srcOrd="5" destOrd="0" presId="urn:microsoft.com/office/officeart/2005/8/layout/vProcess5"/>
    <dgm:cxn modelId="{1A918536-F9EA-D249-9930-683383FAC594}" type="presParOf" srcId="{B59F3F72-3AED-5441-9756-410CD5C1DBFA}" destId="{98E6D4A6-366E-9647-A85B-F4A60A7B848B}" srcOrd="6" destOrd="0" presId="urn:microsoft.com/office/officeart/2005/8/layout/vProcess5"/>
    <dgm:cxn modelId="{AC768B42-A185-2B40-947F-5CBD690DC8F2}" type="presParOf" srcId="{B59F3F72-3AED-5441-9756-410CD5C1DBFA}" destId="{45A4B1EA-F4C0-294B-A69F-A11A693424AF}" srcOrd="7" destOrd="0" presId="urn:microsoft.com/office/officeart/2005/8/layout/vProcess5"/>
    <dgm:cxn modelId="{FA309196-57E9-384C-8645-149DC1561C31}" type="presParOf" srcId="{B59F3F72-3AED-5441-9756-410CD5C1DBFA}" destId="{10DEEF70-B583-BE47-8D67-AF5EF55A149A}" srcOrd="8" destOrd="0" presId="urn:microsoft.com/office/officeart/2005/8/layout/vProcess5"/>
    <dgm:cxn modelId="{87B8A643-1A58-7144-9FE6-5B6A415F14B2}" type="presParOf" srcId="{B59F3F72-3AED-5441-9756-410CD5C1DBFA}" destId="{91741DE2-1A22-034A-9D47-AB5C8F942D58}" srcOrd="9" destOrd="0" presId="urn:microsoft.com/office/officeart/2005/8/layout/vProcess5"/>
    <dgm:cxn modelId="{806CC005-7C9D-974B-8523-774440ECAAF0}" type="presParOf" srcId="{B59F3F72-3AED-5441-9756-410CD5C1DBFA}" destId="{B20209A0-69F1-924B-8894-008CDA95B698}" srcOrd="10" destOrd="0" presId="urn:microsoft.com/office/officeart/2005/8/layout/vProcess5"/>
    <dgm:cxn modelId="{485E1E2F-CB8A-754D-9ABE-BF562E8E43D4}" type="presParOf" srcId="{B59F3F72-3AED-5441-9756-410CD5C1DBFA}" destId="{C8769F35-6683-B048-81F8-39787AF0EAEA}" srcOrd="11" destOrd="0" presId="urn:microsoft.com/office/officeart/2005/8/layout/vProcess5"/>
    <dgm:cxn modelId="{1E3F520B-FA23-6049-BF21-A0F12FF30A63}" type="presParOf" srcId="{B59F3F72-3AED-5441-9756-410CD5C1DBFA}" destId="{AA507430-F87E-1045-A0B0-FE524DAB14BB}" srcOrd="12" destOrd="0" presId="urn:microsoft.com/office/officeart/2005/8/layout/vProcess5"/>
    <dgm:cxn modelId="{FD899588-45A5-FA45-9416-085B9B7F52B3}" type="presParOf" srcId="{B59F3F72-3AED-5441-9756-410CD5C1DBFA}" destId="{FA173BD4-C128-994C-9277-07C71FD25891}" srcOrd="13" destOrd="0" presId="urn:microsoft.com/office/officeart/2005/8/layout/vProcess5"/>
    <dgm:cxn modelId="{F0A31C7C-CBFC-CA47-8238-697F7EBB94F8}" type="presParOf" srcId="{B59F3F72-3AED-5441-9756-410CD5C1DBFA}" destId="{718BD919-190E-BA42-AE52-219C85C3051F}"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78B099E-66C8-0F47-8ED4-1793118A5222}" type="doc">
      <dgm:prSet loTypeId="urn:microsoft.com/office/officeart/2005/8/layout/cycle7" loCatId="" qsTypeId="urn:microsoft.com/office/officeart/2005/8/quickstyle/simple1" qsCatId="simple" csTypeId="urn:microsoft.com/office/officeart/2005/8/colors/accent1_2" csCatId="accent1" phldr="1"/>
      <dgm:spPr/>
      <dgm:t>
        <a:bodyPr/>
        <a:lstStyle/>
        <a:p>
          <a:endParaRPr lang="en-GB"/>
        </a:p>
      </dgm:t>
    </dgm:pt>
    <dgm:pt modelId="{C33C7E0F-5B13-4A48-A842-F8EDE252EB23}">
      <dgm:prSet phldrT="[Text]" custT="1"/>
      <dgm:spPr>
        <a:solidFill>
          <a:schemeClr val="accent6">
            <a:lumMod val="75000"/>
          </a:schemeClr>
        </a:solidFill>
      </dgm:spPr>
      <dgm:t>
        <a:bodyPr/>
        <a:lstStyle/>
        <a:p>
          <a:r>
            <a:rPr lang="en-GB" sz="1800" dirty="0"/>
            <a:t>Strategy Sub-committee</a:t>
          </a:r>
        </a:p>
        <a:p>
          <a:r>
            <a:rPr lang="en-GB" sz="1300" dirty="0"/>
            <a:t>Chris Watson (Chair) –Full Member</a:t>
          </a:r>
        </a:p>
        <a:p>
          <a:r>
            <a:rPr lang="en-GB" sz="1300" dirty="0"/>
            <a:t>Janice Gove - Senior Member</a:t>
          </a:r>
        </a:p>
        <a:p>
          <a:r>
            <a:rPr lang="en-GB" sz="1300" dirty="0"/>
            <a:t>David Rennie – Honorary Member</a:t>
          </a:r>
        </a:p>
        <a:p>
          <a:r>
            <a:rPr lang="en-GB" sz="1300" dirty="0"/>
            <a:t>Kevin Willox – Associate Member</a:t>
          </a:r>
        </a:p>
        <a:p>
          <a:r>
            <a:rPr lang="en-GB" sz="1300" dirty="0"/>
            <a:t>Peter Reilly –Full Member</a:t>
          </a:r>
        </a:p>
      </dgm:t>
    </dgm:pt>
    <dgm:pt modelId="{7D2172FB-4568-2D46-B0A4-2BBB35A66625}" type="parTrans" cxnId="{AA9DA79F-2427-3947-A771-4CF18EBE10F1}">
      <dgm:prSet/>
      <dgm:spPr/>
      <dgm:t>
        <a:bodyPr/>
        <a:lstStyle/>
        <a:p>
          <a:endParaRPr lang="en-GB"/>
        </a:p>
      </dgm:t>
    </dgm:pt>
    <dgm:pt modelId="{A209D8D3-5D67-2B40-9762-DFB62CE53192}" type="sibTrans" cxnId="{AA9DA79F-2427-3947-A771-4CF18EBE10F1}">
      <dgm:prSet/>
      <dgm:spPr>
        <a:solidFill>
          <a:srgbClr val="00B0F0"/>
        </a:solidFill>
      </dgm:spPr>
      <dgm:t>
        <a:bodyPr/>
        <a:lstStyle/>
        <a:p>
          <a:endParaRPr lang="en-GB"/>
        </a:p>
      </dgm:t>
    </dgm:pt>
    <dgm:pt modelId="{FA9F1F12-BD39-7A4C-A41C-20504AADAA2C}">
      <dgm:prSet phldrT="[Text]"/>
      <dgm:spPr>
        <a:solidFill>
          <a:srgbClr val="FF0000"/>
        </a:solidFill>
      </dgm:spPr>
      <dgm:t>
        <a:bodyPr/>
        <a:lstStyle/>
        <a:p>
          <a:r>
            <a:rPr lang="en-GB" dirty="0"/>
            <a:t>Council</a:t>
          </a:r>
        </a:p>
      </dgm:t>
    </dgm:pt>
    <dgm:pt modelId="{0C5B8EE5-D785-B34C-A420-B9AA1270DB52}" type="parTrans" cxnId="{11DACAC5-7006-BF4D-827B-F3EF4AC239BB}">
      <dgm:prSet/>
      <dgm:spPr/>
      <dgm:t>
        <a:bodyPr/>
        <a:lstStyle/>
        <a:p>
          <a:endParaRPr lang="en-GB"/>
        </a:p>
      </dgm:t>
    </dgm:pt>
    <dgm:pt modelId="{BC39F98E-AC18-B04C-A836-63A4D27FFDDA}" type="sibTrans" cxnId="{11DACAC5-7006-BF4D-827B-F3EF4AC239BB}">
      <dgm:prSet/>
      <dgm:spPr>
        <a:solidFill>
          <a:srgbClr val="00B0F0"/>
        </a:solidFill>
      </dgm:spPr>
      <dgm:t>
        <a:bodyPr/>
        <a:lstStyle/>
        <a:p>
          <a:endParaRPr lang="en-GB"/>
        </a:p>
      </dgm:t>
    </dgm:pt>
    <dgm:pt modelId="{DA542683-B24C-934D-95DE-E9AD03A02E2E}">
      <dgm:prSet phldrT="[Text]" custT="1"/>
      <dgm:spPr/>
      <dgm:t>
        <a:bodyPr/>
        <a:lstStyle/>
        <a:p>
          <a:r>
            <a:rPr lang="en-GB" sz="1800" dirty="0"/>
            <a:t>Management</a:t>
          </a:r>
        </a:p>
        <a:p>
          <a:r>
            <a:rPr lang="en-GB" sz="1300" dirty="0"/>
            <a:t>Debbie Pern, Club Manager</a:t>
          </a:r>
        </a:p>
        <a:p>
          <a:r>
            <a:rPr lang="en-GB" sz="1300" dirty="0"/>
            <a:t>Neil McLoughlin, Course Manager</a:t>
          </a:r>
        </a:p>
        <a:p>
          <a:r>
            <a:rPr lang="en-GB" sz="1300" dirty="0"/>
            <a:t>Graeme Nethercott Head PGA Pro</a:t>
          </a:r>
        </a:p>
      </dgm:t>
    </dgm:pt>
    <dgm:pt modelId="{640F7EBA-E96E-4B4D-9D4D-8D37FBDF9286}" type="parTrans" cxnId="{C2714F76-3FDC-B343-96FF-1DED51FCB38C}">
      <dgm:prSet/>
      <dgm:spPr/>
      <dgm:t>
        <a:bodyPr/>
        <a:lstStyle/>
        <a:p>
          <a:endParaRPr lang="en-GB"/>
        </a:p>
      </dgm:t>
    </dgm:pt>
    <dgm:pt modelId="{341B73ED-3FB8-5747-B856-CFCA997B2B34}" type="sibTrans" cxnId="{C2714F76-3FDC-B343-96FF-1DED51FCB38C}">
      <dgm:prSet/>
      <dgm:spPr>
        <a:solidFill>
          <a:srgbClr val="00B0F0"/>
        </a:solidFill>
      </dgm:spPr>
      <dgm:t>
        <a:bodyPr/>
        <a:lstStyle/>
        <a:p>
          <a:endParaRPr lang="en-GB"/>
        </a:p>
      </dgm:t>
    </dgm:pt>
    <dgm:pt modelId="{1EB4B34C-8D79-ED45-A0C2-833C6BBF60E7}" type="pres">
      <dgm:prSet presAssocID="{978B099E-66C8-0F47-8ED4-1793118A5222}" presName="Name0" presStyleCnt="0">
        <dgm:presLayoutVars>
          <dgm:dir/>
          <dgm:resizeHandles val="exact"/>
        </dgm:presLayoutVars>
      </dgm:prSet>
      <dgm:spPr/>
    </dgm:pt>
    <dgm:pt modelId="{FA3C6798-B08D-2348-94F8-AE4FB0143FDB}" type="pres">
      <dgm:prSet presAssocID="{C33C7E0F-5B13-4A48-A842-F8EDE252EB23}" presName="node" presStyleLbl="node1" presStyleIdx="0" presStyleCnt="3" custScaleX="200569" custScaleY="142576" custRadScaleRad="63807" custRadScaleInc="3367">
        <dgm:presLayoutVars>
          <dgm:bulletEnabled val="1"/>
        </dgm:presLayoutVars>
      </dgm:prSet>
      <dgm:spPr/>
    </dgm:pt>
    <dgm:pt modelId="{B7325E11-2305-2F43-9AA7-E4228C436D74}" type="pres">
      <dgm:prSet presAssocID="{A209D8D3-5D67-2B40-9762-DFB62CE53192}" presName="sibTrans" presStyleLbl="sibTrans2D1" presStyleIdx="0" presStyleCnt="3" custScaleX="88537"/>
      <dgm:spPr/>
    </dgm:pt>
    <dgm:pt modelId="{154FE06E-5307-594C-A090-9038E9D32E17}" type="pres">
      <dgm:prSet presAssocID="{A209D8D3-5D67-2B40-9762-DFB62CE53192}" presName="connectorText" presStyleLbl="sibTrans2D1" presStyleIdx="0" presStyleCnt="3"/>
      <dgm:spPr/>
    </dgm:pt>
    <dgm:pt modelId="{3793B011-672F-4746-AF2D-BCAF9F19C89F}" type="pres">
      <dgm:prSet presAssocID="{FA9F1F12-BD39-7A4C-A41C-20504AADAA2C}" presName="node" presStyleLbl="node1" presStyleIdx="1" presStyleCnt="3" custScaleX="95618" custScaleY="122022" custRadScaleRad="104299" custRadScaleInc="-1847">
        <dgm:presLayoutVars>
          <dgm:bulletEnabled val="1"/>
        </dgm:presLayoutVars>
      </dgm:prSet>
      <dgm:spPr/>
    </dgm:pt>
    <dgm:pt modelId="{3E565256-983A-2D45-AC50-D97DAB82F5A3}" type="pres">
      <dgm:prSet presAssocID="{BC39F98E-AC18-B04C-A836-63A4D27FFDDA}" presName="sibTrans" presStyleLbl="sibTrans2D1" presStyleIdx="1" presStyleCnt="3" custScaleX="110286"/>
      <dgm:spPr/>
    </dgm:pt>
    <dgm:pt modelId="{AF5A20BF-1674-F546-8925-4D00854BB923}" type="pres">
      <dgm:prSet presAssocID="{BC39F98E-AC18-B04C-A836-63A4D27FFDDA}" presName="connectorText" presStyleLbl="sibTrans2D1" presStyleIdx="1" presStyleCnt="3"/>
      <dgm:spPr/>
    </dgm:pt>
    <dgm:pt modelId="{C4354B9E-09B0-9E43-8B18-5899A58E67FB}" type="pres">
      <dgm:prSet presAssocID="{DA542683-B24C-934D-95DE-E9AD03A02E2E}" presName="node" presStyleLbl="node1" presStyleIdx="2" presStyleCnt="3" custScaleX="111312" custScaleY="132056">
        <dgm:presLayoutVars>
          <dgm:bulletEnabled val="1"/>
        </dgm:presLayoutVars>
      </dgm:prSet>
      <dgm:spPr/>
    </dgm:pt>
    <dgm:pt modelId="{8B4802E3-7CA8-DC42-84AF-48195EA9C975}" type="pres">
      <dgm:prSet presAssocID="{341B73ED-3FB8-5747-B856-CFCA997B2B34}" presName="sibTrans" presStyleLbl="sibTrans2D1" presStyleIdx="2" presStyleCnt="3" custScaleX="97242"/>
      <dgm:spPr/>
    </dgm:pt>
    <dgm:pt modelId="{7B26D8B8-F244-EA4B-9B65-6122D51C5815}" type="pres">
      <dgm:prSet presAssocID="{341B73ED-3FB8-5747-B856-CFCA997B2B34}" presName="connectorText" presStyleLbl="sibTrans2D1" presStyleIdx="2" presStyleCnt="3"/>
      <dgm:spPr/>
    </dgm:pt>
  </dgm:ptLst>
  <dgm:cxnLst>
    <dgm:cxn modelId="{929F3E0F-47C0-BF43-8E49-961A2563E331}" type="presOf" srcId="{A209D8D3-5D67-2B40-9762-DFB62CE53192}" destId="{154FE06E-5307-594C-A090-9038E9D32E17}" srcOrd="1" destOrd="0" presId="urn:microsoft.com/office/officeart/2005/8/layout/cycle7"/>
    <dgm:cxn modelId="{35BD7B12-09A7-3D4F-9564-E1663211EB83}" type="presOf" srcId="{341B73ED-3FB8-5747-B856-CFCA997B2B34}" destId="{7B26D8B8-F244-EA4B-9B65-6122D51C5815}" srcOrd="1" destOrd="0" presId="urn:microsoft.com/office/officeart/2005/8/layout/cycle7"/>
    <dgm:cxn modelId="{DBC6B913-A668-A446-AE39-1E57E662F840}" type="presOf" srcId="{DA542683-B24C-934D-95DE-E9AD03A02E2E}" destId="{C4354B9E-09B0-9E43-8B18-5899A58E67FB}" srcOrd="0" destOrd="0" presId="urn:microsoft.com/office/officeart/2005/8/layout/cycle7"/>
    <dgm:cxn modelId="{31B4111C-545B-5D41-90F9-0D434702FA0E}" type="presOf" srcId="{978B099E-66C8-0F47-8ED4-1793118A5222}" destId="{1EB4B34C-8D79-ED45-A0C2-833C6BBF60E7}" srcOrd="0" destOrd="0" presId="urn:microsoft.com/office/officeart/2005/8/layout/cycle7"/>
    <dgm:cxn modelId="{9F0E2643-CBBE-FD4E-8EAE-6E24D65B5458}" type="presOf" srcId="{BC39F98E-AC18-B04C-A836-63A4D27FFDDA}" destId="{AF5A20BF-1674-F546-8925-4D00854BB923}" srcOrd="1" destOrd="0" presId="urn:microsoft.com/office/officeart/2005/8/layout/cycle7"/>
    <dgm:cxn modelId="{F8BFFE6E-7B84-5E4F-97CC-ED4EEE100B2F}" type="presOf" srcId="{A209D8D3-5D67-2B40-9762-DFB62CE53192}" destId="{B7325E11-2305-2F43-9AA7-E4228C436D74}" srcOrd="0" destOrd="0" presId="urn:microsoft.com/office/officeart/2005/8/layout/cycle7"/>
    <dgm:cxn modelId="{C2714F76-3FDC-B343-96FF-1DED51FCB38C}" srcId="{978B099E-66C8-0F47-8ED4-1793118A5222}" destId="{DA542683-B24C-934D-95DE-E9AD03A02E2E}" srcOrd="2" destOrd="0" parTransId="{640F7EBA-E96E-4B4D-9D4D-8D37FBDF9286}" sibTransId="{341B73ED-3FB8-5747-B856-CFCA997B2B34}"/>
    <dgm:cxn modelId="{A01C7758-16F2-DE43-B485-9A178B8F9DF0}" type="presOf" srcId="{FA9F1F12-BD39-7A4C-A41C-20504AADAA2C}" destId="{3793B011-672F-4746-AF2D-BCAF9F19C89F}" srcOrd="0" destOrd="0" presId="urn:microsoft.com/office/officeart/2005/8/layout/cycle7"/>
    <dgm:cxn modelId="{A28E715A-2608-3B43-8244-6F3BD00CE116}" type="presOf" srcId="{341B73ED-3FB8-5747-B856-CFCA997B2B34}" destId="{8B4802E3-7CA8-DC42-84AF-48195EA9C975}" srcOrd="0" destOrd="0" presId="urn:microsoft.com/office/officeart/2005/8/layout/cycle7"/>
    <dgm:cxn modelId="{9A61527D-EDE0-944D-BE1A-D08675A971C7}" type="presOf" srcId="{C33C7E0F-5B13-4A48-A842-F8EDE252EB23}" destId="{FA3C6798-B08D-2348-94F8-AE4FB0143FDB}" srcOrd="0" destOrd="0" presId="urn:microsoft.com/office/officeart/2005/8/layout/cycle7"/>
    <dgm:cxn modelId="{AA9DA79F-2427-3947-A771-4CF18EBE10F1}" srcId="{978B099E-66C8-0F47-8ED4-1793118A5222}" destId="{C33C7E0F-5B13-4A48-A842-F8EDE252EB23}" srcOrd="0" destOrd="0" parTransId="{7D2172FB-4568-2D46-B0A4-2BBB35A66625}" sibTransId="{A209D8D3-5D67-2B40-9762-DFB62CE53192}"/>
    <dgm:cxn modelId="{11DACAC5-7006-BF4D-827B-F3EF4AC239BB}" srcId="{978B099E-66C8-0F47-8ED4-1793118A5222}" destId="{FA9F1F12-BD39-7A4C-A41C-20504AADAA2C}" srcOrd="1" destOrd="0" parTransId="{0C5B8EE5-D785-B34C-A420-B9AA1270DB52}" sibTransId="{BC39F98E-AC18-B04C-A836-63A4D27FFDDA}"/>
    <dgm:cxn modelId="{0695CDD8-9B04-F144-8B70-7D6397682DC1}" type="presOf" srcId="{BC39F98E-AC18-B04C-A836-63A4D27FFDDA}" destId="{3E565256-983A-2D45-AC50-D97DAB82F5A3}" srcOrd="0" destOrd="0" presId="urn:microsoft.com/office/officeart/2005/8/layout/cycle7"/>
    <dgm:cxn modelId="{F4E21DBB-8168-6840-89E9-9AC70629A83C}" type="presParOf" srcId="{1EB4B34C-8D79-ED45-A0C2-833C6BBF60E7}" destId="{FA3C6798-B08D-2348-94F8-AE4FB0143FDB}" srcOrd="0" destOrd="0" presId="urn:microsoft.com/office/officeart/2005/8/layout/cycle7"/>
    <dgm:cxn modelId="{37108818-C604-5446-994E-A39FCA1E978E}" type="presParOf" srcId="{1EB4B34C-8D79-ED45-A0C2-833C6BBF60E7}" destId="{B7325E11-2305-2F43-9AA7-E4228C436D74}" srcOrd="1" destOrd="0" presId="urn:microsoft.com/office/officeart/2005/8/layout/cycle7"/>
    <dgm:cxn modelId="{43C6D357-1BA8-D24B-A172-5E96DD7FE177}" type="presParOf" srcId="{B7325E11-2305-2F43-9AA7-E4228C436D74}" destId="{154FE06E-5307-594C-A090-9038E9D32E17}" srcOrd="0" destOrd="0" presId="urn:microsoft.com/office/officeart/2005/8/layout/cycle7"/>
    <dgm:cxn modelId="{1F0CAC3D-2193-A346-9C88-A522C0EFE5D5}" type="presParOf" srcId="{1EB4B34C-8D79-ED45-A0C2-833C6BBF60E7}" destId="{3793B011-672F-4746-AF2D-BCAF9F19C89F}" srcOrd="2" destOrd="0" presId="urn:microsoft.com/office/officeart/2005/8/layout/cycle7"/>
    <dgm:cxn modelId="{A4E8F536-AAAC-A14A-A621-5EAFA0B87CB3}" type="presParOf" srcId="{1EB4B34C-8D79-ED45-A0C2-833C6BBF60E7}" destId="{3E565256-983A-2D45-AC50-D97DAB82F5A3}" srcOrd="3" destOrd="0" presId="urn:microsoft.com/office/officeart/2005/8/layout/cycle7"/>
    <dgm:cxn modelId="{4E026DA8-772F-4740-B75A-4514CBDCAAEB}" type="presParOf" srcId="{3E565256-983A-2D45-AC50-D97DAB82F5A3}" destId="{AF5A20BF-1674-F546-8925-4D00854BB923}" srcOrd="0" destOrd="0" presId="urn:microsoft.com/office/officeart/2005/8/layout/cycle7"/>
    <dgm:cxn modelId="{1AD8FC03-6D73-5A4A-9779-DF7D439F63D5}" type="presParOf" srcId="{1EB4B34C-8D79-ED45-A0C2-833C6BBF60E7}" destId="{C4354B9E-09B0-9E43-8B18-5899A58E67FB}" srcOrd="4" destOrd="0" presId="urn:microsoft.com/office/officeart/2005/8/layout/cycle7"/>
    <dgm:cxn modelId="{D11B8863-220A-9248-B37D-71C4E6178668}" type="presParOf" srcId="{1EB4B34C-8D79-ED45-A0C2-833C6BBF60E7}" destId="{8B4802E3-7CA8-DC42-84AF-48195EA9C975}" srcOrd="5" destOrd="0" presId="urn:microsoft.com/office/officeart/2005/8/layout/cycle7"/>
    <dgm:cxn modelId="{5EB9AC57-0F0F-E842-82C2-25DD5A56EE6A}" type="presParOf" srcId="{8B4802E3-7CA8-DC42-84AF-48195EA9C975}" destId="{7B26D8B8-F244-EA4B-9B65-6122D51C5815}" srcOrd="0" destOrd="0" presId="urn:microsoft.com/office/officeart/2005/8/layout/cycle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291AFA-6C88-1840-9F1D-05DCA6A7CEFA}">
      <dsp:nvSpPr>
        <dsp:cNvPr id="0" name=""/>
        <dsp:cNvSpPr/>
      </dsp:nvSpPr>
      <dsp:spPr>
        <a:xfrm>
          <a:off x="3779" y="0"/>
          <a:ext cx="10508041" cy="913660"/>
        </a:xfrm>
        <a:prstGeom prst="roundRect">
          <a:avLst>
            <a:gd name="adj" fmla="val 10000"/>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GB" sz="3900" kern="1200" dirty="0"/>
            <a:t>Core areas of focus</a:t>
          </a:r>
        </a:p>
      </dsp:txBody>
      <dsp:txXfrm>
        <a:off x="30539" y="26760"/>
        <a:ext cx="10454521" cy="860140"/>
      </dsp:txXfrm>
    </dsp:sp>
    <dsp:sp modelId="{603522DE-1E70-1441-BE78-CB6C43FAF184}">
      <dsp:nvSpPr>
        <dsp:cNvPr id="0" name=""/>
        <dsp:cNvSpPr/>
      </dsp:nvSpPr>
      <dsp:spPr>
        <a:xfrm>
          <a:off x="3779" y="1089596"/>
          <a:ext cx="3316932" cy="913660"/>
        </a:xfrm>
        <a:prstGeom prst="roundRect">
          <a:avLst>
            <a:gd name="adj" fmla="val 10000"/>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dirty="0">
              <a:solidFill>
                <a:schemeClr val="tx1"/>
              </a:solidFill>
            </a:rPr>
            <a:t>Course</a:t>
          </a:r>
        </a:p>
      </dsp:txBody>
      <dsp:txXfrm>
        <a:off x="30539" y="1116356"/>
        <a:ext cx="3263412" cy="860140"/>
      </dsp:txXfrm>
    </dsp:sp>
    <dsp:sp modelId="{B3AE4B03-DEEE-EB42-B3EB-C4D3AC68D69B}">
      <dsp:nvSpPr>
        <dsp:cNvPr id="0" name=""/>
        <dsp:cNvSpPr/>
      </dsp:nvSpPr>
      <dsp:spPr>
        <a:xfrm>
          <a:off x="3779" y="2177215"/>
          <a:ext cx="3316932" cy="913660"/>
        </a:xfrm>
        <a:prstGeom prst="roundRect">
          <a:avLst>
            <a:gd name="adj" fmla="val 10000"/>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dirty="0">
              <a:solidFill>
                <a:schemeClr val="tx1"/>
              </a:solidFill>
            </a:rPr>
            <a:t>Haughton</a:t>
          </a:r>
        </a:p>
        <a:p>
          <a:pPr marL="0" lvl="0" indent="0" algn="ctr" defTabSz="533400">
            <a:lnSpc>
              <a:spcPct val="90000"/>
            </a:lnSpc>
            <a:spcBef>
              <a:spcPct val="0"/>
            </a:spcBef>
            <a:spcAft>
              <a:spcPct val="35000"/>
            </a:spcAft>
            <a:buNone/>
          </a:pPr>
          <a:r>
            <a:rPr lang="en-GB" sz="1200" kern="1200" dirty="0">
              <a:solidFill>
                <a:schemeClr val="tx1"/>
              </a:solidFill>
            </a:rPr>
            <a:t>Blairs</a:t>
          </a:r>
        </a:p>
        <a:p>
          <a:pPr marL="0" lvl="0" indent="0" algn="ctr" defTabSz="533400">
            <a:lnSpc>
              <a:spcPct val="90000"/>
            </a:lnSpc>
            <a:spcBef>
              <a:spcPct val="0"/>
            </a:spcBef>
            <a:spcAft>
              <a:spcPct val="35000"/>
            </a:spcAft>
            <a:buNone/>
          </a:pPr>
          <a:r>
            <a:rPr lang="en-GB" sz="1200" kern="1200" dirty="0">
              <a:solidFill>
                <a:schemeClr val="tx1"/>
              </a:solidFill>
            </a:rPr>
            <a:t>Practice Areas</a:t>
          </a:r>
        </a:p>
        <a:p>
          <a:pPr marL="0" lvl="0" indent="0" algn="ctr" defTabSz="533400">
            <a:lnSpc>
              <a:spcPct val="90000"/>
            </a:lnSpc>
            <a:spcBef>
              <a:spcPct val="0"/>
            </a:spcBef>
            <a:spcAft>
              <a:spcPct val="35000"/>
            </a:spcAft>
            <a:buNone/>
          </a:pPr>
          <a:r>
            <a:rPr lang="en-GB" sz="1200" kern="1200" dirty="0">
              <a:solidFill>
                <a:schemeClr val="tx1"/>
              </a:solidFill>
            </a:rPr>
            <a:t>Paths and boundaries</a:t>
          </a:r>
        </a:p>
      </dsp:txBody>
      <dsp:txXfrm>
        <a:off x="30539" y="2203975"/>
        <a:ext cx="3263412" cy="860140"/>
      </dsp:txXfrm>
    </dsp:sp>
    <dsp:sp modelId="{7156E1B1-B2C4-6842-9FB5-A97D86659B4B}">
      <dsp:nvSpPr>
        <dsp:cNvPr id="0" name=""/>
        <dsp:cNvSpPr/>
      </dsp:nvSpPr>
      <dsp:spPr>
        <a:xfrm>
          <a:off x="3599333" y="1089596"/>
          <a:ext cx="3316932" cy="913660"/>
        </a:xfrm>
        <a:prstGeom prst="roundRect">
          <a:avLst>
            <a:gd name="adj" fmla="val 10000"/>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dirty="0">
              <a:solidFill>
                <a:schemeClr val="tx1"/>
              </a:solidFill>
            </a:rPr>
            <a:t>Golf operations</a:t>
          </a:r>
        </a:p>
      </dsp:txBody>
      <dsp:txXfrm>
        <a:off x="3626093" y="1116356"/>
        <a:ext cx="3263412" cy="860140"/>
      </dsp:txXfrm>
    </dsp:sp>
    <dsp:sp modelId="{C76F5D42-9B42-9848-9FE8-6EB7099E3D30}">
      <dsp:nvSpPr>
        <dsp:cNvPr id="0" name=""/>
        <dsp:cNvSpPr/>
      </dsp:nvSpPr>
      <dsp:spPr>
        <a:xfrm>
          <a:off x="3599333" y="2177215"/>
          <a:ext cx="3316932" cy="913660"/>
        </a:xfrm>
        <a:prstGeom prst="roundRect">
          <a:avLst>
            <a:gd name="adj" fmla="val 10000"/>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dirty="0">
              <a:solidFill>
                <a:schemeClr val="tx1"/>
              </a:solidFill>
            </a:rPr>
            <a:t>Pro-Shop</a:t>
          </a:r>
        </a:p>
        <a:p>
          <a:pPr marL="0" lvl="0" indent="0" algn="ctr" defTabSz="533400">
            <a:lnSpc>
              <a:spcPct val="90000"/>
            </a:lnSpc>
            <a:spcBef>
              <a:spcPct val="0"/>
            </a:spcBef>
            <a:spcAft>
              <a:spcPct val="35000"/>
            </a:spcAft>
            <a:buNone/>
          </a:pPr>
          <a:r>
            <a:rPr lang="en-GB" sz="1200" kern="1200" dirty="0">
              <a:solidFill>
                <a:schemeClr val="tx1"/>
              </a:solidFill>
            </a:rPr>
            <a:t>Driving Range</a:t>
          </a:r>
        </a:p>
        <a:p>
          <a:pPr marL="0" lvl="0" indent="0" algn="ctr" defTabSz="533400">
            <a:lnSpc>
              <a:spcPct val="90000"/>
            </a:lnSpc>
            <a:spcBef>
              <a:spcPct val="0"/>
            </a:spcBef>
            <a:spcAft>
              <a:spcPct val="35000"/>
            </a:spcAft>
            <a:buNone/>
          </a:pPr>
          <a:r>
            <a:rPr lang="en-GB" sz="1200" kern="1200" dirty="0">
              <a:solidFill>
                <a:schemeClr val="tx1"/>
              </a:solidFill>
            </a:rPr>
            <a:t>Coaching</a:t>
          </a:r>
        </a:p>
        <a:p>
          <a:pPr marL="0" lvl="0" indent="0" algn="ctr" defTabSz="533400">
            <a:lnSpc>
              <a:spcPct val="90000"/>
            </a:lnSpc>
            <a:spcBef>
              <a:spcPct val="0"/>
            </a:spcBef>
            <a:spcAft>
              <a:spcPct val="35000"/>
            </a:spcAft>
            <a:buNone/>
          </a:pPr>
          <a:r>
            <a:rPr lang="en-GB" sz="1200" kern="1200" dirty="0">
              <a:solidFill>
                <a:schemeClr val="tx1"/>
              </a:solidFill>
            </a:rPr>
            <a:t>Competition Golf</a:t>
          </a:r>
        </a:p>
      </dsp:txBody>
      <dsp:txXfrm>
        <a:off x="3626093" y="2203975"/>
        <a:ext cx="3263412" cy="860140"/>
      </dsp:txXfrm>
    </dsp:sp>
    <dsp:sp modelId="{E14CEB19-8A25-3143-8C91-F10F506EA66F}">
      <dsp:nvSpPr>
        <dsp:cNvPr id="0" name=""/>
        <dsp:cNvSpPr/>
      </dsp:nvSpPr>
      <dsp:spPr>
        <a:xfrm>
          <a:off x="7194888" y="1089596"/>
          <a:ext cx="3316932" cy="913660"/>
        </a:xfrm>
        <a:prstGeom prst="roundRect">
          <a:avLst>
            <a:gd name="adj" fmla="val 10000"/>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dirty="0">
              <a:solidFill>
                <a:schemeClr val="tx1"/>
              </a:solidFill>
            </a:rPr>
            <a:t>Club Operations</a:t>
          </a:r>
        </a:p>
      </dsp:txBody>
      <dsp:txXfrm>
        <a:off x="7221648" y="1116356"/>
        <a:ext cx="3263412" cy="860140"/>
      </dsp:txXfrm>
    </dsp:sp>
    <dsp:sp modelId="{23BF7097-9857-6143-8AB0-AED1AB23C9CB}">
      <dsp:nvSpPr>
        <dsp:cNvPr id="0" name=""/>
        <dsp:cNvSpPr/>
      </dsp:nvSpPr>
      <dsp:spPr>
        <a:xfrm>
          <a:off x="7194888" y="2177215"/>
          <a:ext cx="3316932" cy="913660"/>
        </a:xfrm>
        <a:prstGeom prst="roundRect">
          <a:avLst>
            <a:gd name="adj" fmla="val 10000"/>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dirty="0">
              <a:solidFill>
                <a:schemeClr val="tx1"/>
              </a:solidFill>
            </a:rPr>
            <a:t>Membership</a:t>
          </a:r>
        </a:p>
        <a:p>
          <a:pPr marL="0" lvl="0" indent="0" algn="ctr" defTabSz="533400">
            <a:lnSpc>
              <a:spcPct val="90000"/>
            </a:lnSpc>
            <a:spcBef>
              <a:spcPct val="0"/>
            </a:spcBef>
            <a:spcAft>
              <a:spcPct val="35000"/>
            </a:spcAft>
            <a:buNone/>
          </a:pPr>
          <a:r>
            <a:rPr lang="en-GB" sz="1200" kern="1200" dirty="0">
              <a:solidFill>
                <a:schemeClr val="tx1"/>
              </a:solidFill>
            </a:rPr>
            <a:t>Food and Beverage Service</a:t>
          </a:r>
        </a:p>
        <a:p>
          <a:pPr marL="0" lvl="0" indent="0" algn="ctr" defTabSz="533400">
            <a:lnSpc>
              <a:spcPct val="90000"/>
            </a:lnSpc>
            <a:spcBef>
              <a:spcPct val="0"/>
            </a:spcBef>
            <a:spcAft>
              <a:spcPct val="35000"/>
            </a:spcAft>
            <a:buNone/>
          </a:pPr>
          <a:r>
            <a:rPr lang="en-GB" sz="1200" kern="1200" dirty="0">
              <a:solidFill>
                <a:schemeClr val="tx1"/>
              </a:solidFill>
            </a:rPr>
            <a:t>Locker rooms and office services</a:t>
          </a:r>
        </a:p>
        <a:p>
          <a:pPr marL="0" lvl="0" indent="0" algn="ctr" defTabSz="533400">
            <a:lnSpc>
              <a:spcPct val="90000"/>
            </a:lnSpc>
            <a:spcBef>
              <a:spcPct val="0"/>
            </a:spcBef>
            <a:spcAft>
              <a:spcPct val="35000"/>
            </a:spcAft>
            <a:buNone/>
          </a:pPr>
          <a:r>
            <a:rPr lang="en-GB" sz="1200" kern="1200" dirty="0">
              <a:solidFill>
                <a:schemeClr val="tx1"/>
              </a:solidFill>
            </a:rPr>
            <a:t>Marquee, outdoor area, parking</a:t>
          </a:r>
        </a:p>
      </dsp:txBody>
      <dsp:txXfrm>
        <a:off x="7221648" y="2203975"/>
        <a:ext cx="3263412" cy="8601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11A1BE-5279-E745-8668-0EA8DCB5F32A}">
      <dsp:nvSpPr>
        <dsp:cNvPr id="0" name=""/>
        <dsp:cNvSpPr/>
      </dsp:nvSpPr>
      <dsp:spPr>
        <a:xfrm>
          <a:off x="5134" y="1695"/>
          <a:ext cx="10505330" cy="389298"/>
        </a:xfrm>
        <a:prstGeom prst="roundRect">
          <a:avLst>
            <a:gd name="adj" fmla="val 10000"/>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Service Excellence</a:t>
          </a:r>
        </a:p>
      </dsp:txBody>
      <dsp:txXfrm>
        <a:off x="16536" y="13097"/>
        <a:ext cx="10482526" cy="366494"/>
      </dsp:txXfrm>
    </dsp:sp>
    <dsp:sp modelId="{6AD2DDB8-4CCB-6743-A771-08B601691AA1}">
      <dsp:nvSpPr>
        <dsp:cNvPr id="0" name=""/>
        <dsp:cNvSpPr/>
      </dsp:nvSpPr>
      <dsp:spPr>
        <a:xfrm>
          <a:off x="5134" y="488900"/>
          <a:ext cx="10505330" cy="389298"/>
        </a:xfrm>
        <a:prstGeom prst="roundRect">
          <a:avLst>
            <a:gd name="adj" fmla="val 10000"/>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Finance</a:t>
          </a:r>
        </a:p>
      </dsp:txBody>
      <dsp:txXfrm>
        <a:off x="16536" y="500302"/>
        <a:ext cx="10482526" cy="366494"/>
      </dsp:txXfrm>
    </dsp:sp>
    <dsp:sp modelId="{D1303D0E-08B0-CD42-A135-F99E8BAB6C94}">
      <dsp:nvSpPr>
        <dsp:cNvPr id="0" name=""/>
        <dsp:cNvSpPr/>
      </dsp:nvSpPr>
      <dsp:spPr>
        <a:xfrm>
          <a:off x="5134" y="976105"/>
          <a:ext cx="10505330" cy="389298"/>
        </a:xfrm>
        <a:prstGeom prst="roundRect">
          <a:avLst>
            <a:gd name="adj" fmla="val 10000"/>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Sustainability</a:t>
          </a:r>
        </a:p>
      </dsp:txBody>
      <dsp:txXfrm>
        <a:off x="16536" y="987507"/>
        <a:ext cx="10482526" cy="366494"/>
      </dsp:txXfrm>
    </dsp:sp>
    <dsp:sp modelId="{DBCBB415-D725-0D43-906B-DAC9C863A76D}">
      <dsp:nvSpPr>
        <dsp:cNvPr id="0" name=""/>
        <dsp:cNvSpPr/>
      </dsp:nvSpPr>
      <dsp:spPr>
        <a:xfrm>
          <a:off x="5134" y="1463309"/>
          <a:ext cx="10505330" cy="389298"/>
        </a:xfrm>
        <a:prstGeom prst="roundRect">
          <a:avLst>
            <a:gd name="adj" fmla="val 10000"/>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Talent Management</a:t>
          </a:r>
        </a:p>
      </dsp:txBody>
      <dsp:txXfrm>
        <a:off x="16536" y="1474711"/>
        <a:ext cx="10482526" cy="366494"/>
      </dsp:txXfrm>
    </dsp:sp>
    <dsp:sp modelId="{70965FA5-97B2-1543-973C-371CA5F6CE78}">
      <dsp:nvSpPr>
        <dsp:cNvPr id="0" name=""/>
        <dsp:cNvSpPr/>
      </dsp:nvSpPr>
      <dsp:spPr>
        <a:xfrm>
          <a:off x="5134" y="1950514"/>
          <a:ext cx="10505330" cy="389298"/>
        </a:xfrm>
        <a:prstGeom prst="roundRect">
          <a:avLst>
            <a:gd name="adj" fmla="val 10000"/>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Governance</a:t>
          </a:r>
        </a:p>
      </dsp:txBody>
      <dsp:txXfrm>
        <a:off x="16536" y="1961916"/>
        <a:ext cx="10482526" cy="36649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402F2C-F904-8F41-9610-3F6AFF7265A1}">
      <dsp:nvSpPr>
        <dsp:cNvPr id="0" name=""/>
        <dsp:cNvSpPr/>
      </dsp:nvSpPr>
      <dsp:spPr>
        <a:xfrm>
          <a:off x="0" y="0"/>
          <a:ext cx="5998972" cy="912875"/>
        </a:xfrm>
        <a:prstGeom prst="roundRect">
          <a:avLst>
            <a:gd name="adj" fmla="val 10000"/>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dirty="0"/>
            <a:t>Council agree process and timeframe</a:t>
          </a:r>
        </a:p>
      </dsp:txBody>
      <dsp:txXfrm>
        <a:off x="26737" y="26737"/>
        <a:ext cx="4907101" cy="859401"/>
      </dsp:txXfrm>
    </dsp:sp>
    <dsp:sp modelId="{C169867E-0AE2-FF43-813B-3E553FED4954}">
      <dsp:nvSpPr>
        <dsp:cNvPr id="0" name=""/>
        <dsp:cNvSpPr/>
      </dsp:nvSpPr>
      <dsp:spPr>
        <a:xfrm>
          <a:off x="447975" y="1039664"/>
          <a:ext cx="5998972" cy="912875"/>
        </a:xfrm>
        <a:prstGeom prst="roundRect">
          <a:avLst>
            <a:gd name="adj" fmla="val 10000"/>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dirty="0"/>
            <a:t>Appoint Sub-Committee including members of council and other members</a:t>
          </a:r>
        </a:p>
      </dsp:txBody>
      <dsp:txXfrm>
        <a:off x="474712" y="1066401"/>
        <a:ext cx="4904153" cy="859401"/>
      </dsp:txXfrm>
    </dsp:sp>
    <dsp:sp modelId="{2FCAAD3E-B66B-9046-A719-F89EF1D19D3E}">
      <dsp:nvSpPr>
        <dsp:cNvPr id="0" name=""/>
        <dsp:cNvSpPr/>
      </dsp:nvSpPr>
      <dsp:spPr>
        <a:xfrm>
          <a:off x="895950" y="2079328"/>
          <a:ext cx="5998972" cy="912875"/>
        </a:xfrm>
        <a:prstGeom prst="roundRect">
          <a:avLst>
            <a:gd name="adj" fmla="val 10000"/>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dirty="0"/>
            <a:t>Review Past Achievements, consider SWOT analysis and draft financial plan</a:t>
          </a:r>
        </a:p>
      </dsp:txBody>
      <dsp:txXfrm>
        <a:off x="922687" y="2106065"/>
        <a:ext cx="4904153" cy="859401"/>
      </dsp:txXfrm>
    </dsp:sp>
    <dsp:sp modelId="{7F2A9BFB-6278-CC45-A17E-C373393227DF}">
      <dsp:nvSpPr>
        <dsp:cNvPr id="0" name=""/>
        <dsp:cNvSpPr/>
      </dsp:nvSpPr>
      <dsp:spPr>
        <a:xfrm>
          <a:off x="1343925" y="3118992"/>
          <a:ext cx="5998972" cy="912875"/>
        </a:xfrm>
        <a:prstGeom prst="roundRect">
          <a:avLst>
            <a:gd name="adj" fmla="val 10000"/>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dirty="0"/>
            <a:t>Engage with key people to formulate key initiatives and update financials if required</a:t>
          </a:r>
        </a:p>
      </dsp:txBody>
      <dsp:txXfrm>
        <a:off x="1370662" y="3145729"/>
        <a:ext cx="4904153" cy="859401"/>
      </dsp:txXfrm>
    </dsp:sp>
    <dsp:sp modelId="{48110B03-B333-4743-B4A5-E77AE84E2D49}">
      <dsp:nvSpPr>
        <dsp:cNvPr id="0" name=""/>
        <dsp:cNvSpPr/>
      </dsp:nvSpPr>
      <dsp:spPr>
        <a:xfrm>
          <a:off x="1791900" y="4158657"/>
          <a:ext cx="5998972" cy="912875"/>
        </a:xfrm>
        <a:prstGeom prst="roundRect">
          <a:avLst>
            <a:gd name="adj" fmla="val 10000"/>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dirty="0"/>
            <a:t>Finalise the Strategic Plan and communicate with members</a:t>
          </a:r>
        </a:p>
      </dsp:txBody>
      <dsp:txXfrm>
        <a:off x="1818637" y="4185394"/>
        <a:ext cx="4904153" cy="859401"/>
      </dsp:txXfrm>
    </dsp:sp>
    <dsp:sp modelId="{98E6D4A6-366E-9647-A85B-F4A60A7B848B}">
      <dsp:nvSpPr>
        <dsp:cNvPr id="0" name=""/>
        <dsp:cNvSpPr/>
      </dsp:nvSpPr>
      <dsp:spPr>
        <a:xfrm>
          <a:off x="5405602" y="666906"/>
          <a:ext cx="593369" cy="593369"/>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GB" sz="2700" kern="1200"/>
        </a:p>
      </dsp:txBody>
      <dsp:txXfrm>
        <a:off x="5539110" y="666906"/>
        <a:ext cx="326353" cy="446510"/>
      </dsp:txXfrm>
    </dsp:sp>
    <dsp:sp modelId="{45A4B1EA-F4C0-294B-A69F-A11A693424AF}">
      <dsp:nvSpPr>
        <dsp:cNvPr id="0" name=""/>
        <dsp:cNvSpPr/>
      </dsp:nvSpPr>
      <dsp:spPr>
        <a:xfrm>
          <a:off x="5853578" y="1706570"/>
          <a:ext cx="593369" cy="593369"/>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GB" sz="2700" kern="1200"/>
        </a:p>
      </dsp:txBody>
      <dsp:txXfrm>
        <a:off x="5987086" y="1706570"/>
        <a:ext cx="326353" cy="446510"/>
      </dsp:txXfrm>
    </dsp:sp>
    <dsp:sp modelId="{10DEEF70-B583-BE47-8D67-AF5EF55A149A}">
      <dsp:nvSpPr>
        <dsp:cNvPr id="0" name=""/>
        <dsp:cNvSpPr/>
      </dsp:nvSpPr>
      <dsp:spPr>
        <a:xfrm>
          <a:off x="6301553" y="2731020"/>
          <a:ext cx="593369" cy="593369"/>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GB" sz="2700" kern="1200"/>
        </a:p>
      </dsp:txBody>
      <dsp:txXfrm>
        <a:off x="6435061" y="2731020"/>
        <a:ext cx="326353" cy="446510"/>
      </dsp:txXfrm>
    </dsp:sp>
    <dsp:sp modelId="{91741DE2-1A22-034A-9D47-AB5C8F942D58}">
      <dsp:nvSpPr>
        <dsp:cNvPr id="0" name=""/>
        <dsp:cNvSpPr/>
      </dsp:nvSpPr>
      <dsp:spPr>
        <a:xfrm>
          <a:off x="6749528" y="3780827"/>
          <a:ext cx="593369" cy="593369"/>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GB" sz="2700" kern="1200"/>
        </a:p>
      </dsp:txBody>
      <dsp:txXfrm>
        <a:off x="6883036" y="3780827"/>
        <a:ext cx="326353" cy="4465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3C6798-B08D-2348-94F8-AE4FB0143FDB}">
      <dsp:nvSpPr>
        <dsp:cNvPr id="0" name=""/>
        <dsp:cNvSpPr/>
      </dsp:nvSpPr>
      <dsp:spPr>
        <a:xfrm>
          <a:off x="1420370" y="709049"/>
          <a:ext cx="5627778" cy="2000274"/>
        </a:xfrm>
        <a:prstGeom prst="roundRect">
          <a:avLst>
            <a:gd name="adj" fmla="val 10000"/>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Strategy Sub-committee</a:t>
          </a:r>
        </a:p>
        <a:p>
          <a:pPr marL="0" lvl="0" indent="0" algn="ctr" defTabSz="800100">
            <a:lnSpc>
              <a:spcPct val="90000"/>
            </a:lnSpc>
            <a:spcBef>
              <a:spcPct val="0"/>
            </a:spcBef>
            <a:spcAft>
              <a:spcPct val="35000"/>
            </a:spcAft>
            <a:buNone/>
          </a:pPr>
          <a:r>
            <a:rPr lang="en-GB" sz="1300" kern="1200" dirty="0"/>
            <a:t>Chris Watson (Chair) –Full Member</a:t>
          </a:r>
        </a:p>
        <a:p>
          <a:pPr marL="0" lvl="0" indent="0" algn="ctr" defTabSz="800100">
            <a:lnSpc>
              <a:spcPct val="90000"/>
            </a:lnSpc>
            <a:spcBef>
              <a:spcPct val="0"/>
            </a:spcBef>
            <a:spcAft>
              <a:spcPct val="35000"/>
            </a:spcAft>
            <a:buNone/>
          </a:pPr>
          <a:r>
            <a:rPr lang="en-GB" sz="1300" kern="1200" dirty="0"/>
            <a:t>Janice Gove - Senior Member</a:t>
          </a:r>
        </a:p>
        <a:p>
          <a:pPr marL="0" lvl="0" indent="0" algn="ctr" defTabSz="800100">
            <a:lnSpc>
              <a:spcPct val="90000"/>
            </a:lnSpc>
            <a:spcBef>
              <a:spcPct val="0"/>
            </a:spcBef>
            <a:spcAft>
              <a:spcPct val="35000"/>
            </a:spcAft>
            <a:buNone/>
          </a:pPr>
          <a:r>
            <a:rPr lang="en-GB" sz="1300" kern="1200" dirty="0"/>
            <a:t>David Rennie – Honorary Member</a:t>
          </a:r>
        </a:p>
        <a:p>
          <a:pPr marL="0" lvl="0" indent="0" algn="ctr" defTabSz="800100">
            <a:lnSpc>
              <a:spcPct val="90000"/>
            </a:lnSpc>
            <a:spcBef>
              <a:spcPct val="0"/>
            </a:spcBef>
            <a:spcAft>
              <a:spcPct val="35000"/>
            </a:spcAft>
            <a:buNone/>
          </a:pPr>
          <a:r>
            <a:rPr lang="en-GB" sz="1300" kern="1200" dirty="0"/>
            <a:t>Kevin Willox – Associate Member</a:t>
          </a:r>
        </a:p>
        <a:p>
          <a:pPr marL="0" lvl="0" indent="0" algn="ctr" defTabSz="800100">
            <a:lnSpc>
              <a:spcPct val="90000"/>
            </a:lnSpc>
            <a:spcBef>
              <a:spcPct val="0"/>
            </a:spcBef>
            <a:spcAft>
              <a:spcPct val="35000"/>
            </a:spcAft>
            <a:buNone/>
          </a:pPr>
          <a:r>
            <a:rPr lang="en-GB" sz="1300" kern="1200" dirty="0"/>
            <a:t>Peter Reilly –Full Member</a:t>
          </a:r>
        </a:p>
      </dsp:txBody>
      <dsp:txXfrm>
        <a:off x="1478956" y="767635"/>
        <a:ext cx="5510606" cy="1883102"/>
      </dsp:txXfrm>
    </dsp:sp>
    <dsp:sp modelId="{B7325E11-2305-2F43-9AA7-E4228C436D74}">
      <dsp:nvSpPr>
        <dsp:cNvPr id="0" name=""/>
        <dsp:cNvSpPr/>
      </dsp:nvSpPr>
      <dsp:spPr>
        <a:xfrm rot="3116565">
          <a:off x="4980139" y="3057425"/>
          <a:ext cx="1003728" cy="491033"/>
        </a:xfrm>
        <a:prstGeom prst="leftRightArrow">
          <a:avLst>
            <a:gd name="adj1" fmla="val 60000"/>
            <a:gd name="adj2" fmla="val 50000"/>
          </a:avLst>
        </a:prstGeom>
        <a:solidFill>
          <a:srgbClr val="00B0F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GB" sz="2100" kern="1200"/>
        </a:p>
      </dsp:txBody>
      <dsp:txXfrm>
        <a:off x="5127449" y="3155632"/>
        <a:ext cx="709108" cy="294619"/>
      </dsp:txXfrm>
    </dsp:sp>
    <dsp:sp modelId="{3793B011-672F-4746-AF2D-BCAF9F19C89F}">
      <dsp:nvSpPr>
        <dsp:cNvPr id="0" name=""/>
        <dsp:cNvSpPr/>
      </dsp:nvSpPr>
      <dsp:spPr>
        <a:xfrm>
          <a:off x="5275393" y="3896559"/>
          <a:ext cx="2682951" cy="1711911"/>
        </a:xfrm>
        <a:prstGeom prst="roundRect">
          <a:avLst>
            <a:gd name="adj" fmla="val 10000"/>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2489200">
            <a:lnSpc>
              <a:spcPct val="90000"/>
            </a:lnSpc>
            <a:spcBef>
              <a:spcPct val="0"/>
            </a:spcBef>
            <a:spcAft>
              <a:spcPct val="35000"/>
            </a:spcAft>
            <a:buNone/>
          </a:pPr>
          <a:r>
            <a:rPr lang="en-GB" sz="5600" kern="1200" dirty="0"/>
            <a:t>Council</a:t>
          </a:r>
        </a:p>
      </dsp:txBody>
      <dsp:txXfrm>
        <a:off x="5325533" y="3946699"/>
        <a:ext cx="2582671" cy="1611631"/>
      </dsp:txXfrm>
    </dsp:sp>
    <dsp:sp modelId="{3E565256-983A-2D45-AC50-D97DAB82F5A3}">
      <dsp:nvSpPr>
        <dsp:cNvPr id="0" name=""/>
        <dsp:cNvSpPr/>
      </dsp:nvSpPr>
      <dsp:spPr>
        <a:xfrm rot="10800000">
          <a:off x="3722093" y="4506998"/>
          <a:ext cx="1250293" cy="491033"/>
        </a:xfrm>
        <a:prstGeom prst="leftRightArrow">
          <a:avLst>
            <a:gd name="adj1" fmla="val 60000"/>
            <a:gd name="adj2" fmla="val 50000"/>
          </a:avLst>
        </a:prstGeom>
        <a:solidFill>
          <a:srgbClr val="00B0F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GB" sz="2100" kern="1200"/>
        </a:p>
      </dsp:txBody>
      <dsp:txXfrm rot="10800000">
        <a:off x="3869403" y="4605205"/>
        <a:ext cx="955673" cy="294619"/>
      </dsp:txXfrm>
    </dsp:sp>
    <dsp:sp modelId="{C4354B9E-09B0-9E43-8B18-5899A58E67FB}">
      <dsp:nvSpPr>
        <dsp:cNvPr id="0" name=""/>
        <dsp:cNvSpPr/>
      </dsp:nvSpPr>
      <dsp:spPr>
        <a:xfrm>
          <a:off x="295776" y="3826173"/>
          <a:ext cx="3123310" cy="185268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Management</a:t>
          </a:r>
        </a:p>
        <a:p>
          <a:pPr marL="0" lvl="0" indent="0" algn="ctr" defTabSz="800100">
            <a:lnSpc>
              <a:spcPct val="90000"/>
            </a:lnSpc>
            <a:spcBef>
              <a:spcPct val="0"/>
            </a:spcBef>
            <a:spcAft>
              <a:spcPct val="35000"/>
            </a:spcAft>
            <a:buNone/>
          </a:pPr>
          <a:r>
            <a:rPr lang="en-GB" sz="1300" kern="1200" dirty="0"/>
            <a:t>Debbie Pern, Club Manager</a:t>
          </a:r>
        </a:p>
        <a:p>
          <a:pPr marL="0" lvl="0" indent="0" algn="ctr" defTabSz="800100">
            <a:lnSpc>
              <a:spcPct val="90000"/>
            </a:lnSpc>
            <a:spcBef>
              <a:spcPct val="0"/>
            </a:spcBef>
            <a:spcAft>
              <a:spcPct val="35000"/>
            </a:spcAft>
            <a:buNone/>
          </a:pPr>
          <a:r>
            <a:rPr lang="en-GB" sz="1300" kern="1200" dirty="0"/>
            <a:t>Neil McLoughlin, Course Manager</a:t>
          </a:r>
        </a:p>
        <a:p>
          <a:pPr marL="0" lvl="0" indent="0" algn="ctr" defTabSz="800100">
            <a:lnSpc>
              <a:spcPct val="90000"/>
            </a:lnSpc>
            <a:spcBef>
              <a:spcPct val="0"/>
            </a:spcBef>
            <a:spcAft>
              <a:spcPct val="35000"/>
            </a:spcAft>
            <a:buNone/>
          </a:pPr>
          <a:r>
            <a:rPr lang="en-GB" sz="1300" kern="1200" dirty="0"/>
            <a:t>Graeme Nethercott Head PGA Pro</a:t>
          </a:r>
        </a:p>
      </dsp:txBody>
      <dsp:txXfrm>
        <a:off x="350039" y="3880436"/>
        <a:ext cx="3014784" cy="1744157"/>
      </dsp:txXfrm>
    </dsp:sp>
    <dsp:sp modelId="{8B4802E3-7CA8-DC42-84AF-48195EA9C975}">
      <dsp:nvSpPr>
        <dsp:cNvPr id="0" name=""/>
        <dsp:cNvSpPr/>
      </dsp:nvSpPr>
      <dsp:spPr>
        <a:xfrm rot="18479382">
          <a:off x="2465821" y="3022232"/>
          <a:ext cx="1102415" cy="491033"/>
        </a:xfrm>
        <a:prstGeom prst="leftRightArrow">
          <a:avLst>
            <a:gd name="adj1" fmla="val 60000"/>
            <a:gd name="adj2" fmla="val 50000"/>
          </a:avLst>
        </a:prstGeom>
        <a:solidFill>
          <a:srgbClr val="00B0F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GB" sz="2100" kern="1200"/>
        </a:p>
      </dsp:txBody>
      <dsp:txXfrm>
        <a:off x="2613131" y="3120439"/>
        <a:ext cx="807795" cy="29461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4F548E51-18E2-324F-9DB5-2759B16495ED}" type="datetimeFigureOut">
              <a:rPr lang="en-US" smtClean="0"/>
              <a:t>9/26/2025</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420114CB-2379-D048-8366-4A9C592D1BF8}" type="slidenum">
              <a:rPr lang="en-US" smtClean="0"/>
              <a:t>‹#›</a:t>
            </a:fld>
            <a:endParaRPr lang="en-US"/>
          </a:p>
        </p:txBody>
      </p:sp>
    </p:spTree>
    <p:extLst>
      <p:ext uri="{BB962C8B-B14F-4D97-AF65-F5344CB8AC3E}">
        <p14:creationId xmlns:p14="http://schemas.microsoft.com/office/powerpoint/2010/main" val="8067175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2A8B31-F96F-97D1-0D7E-E33EA085D9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7F572A-9A30-C259-6EBC-CF014135CD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E25CDA-C07A-DAFE-356D-ABDB7E052F12}"/>
              </a:ext>
            </a:extLst>
          </p:cNvPr>
          <p:cNvSpPr>
            <a:spLocks noGrp="1"/>
          </p:cNvSpPr>
          <p:nvPr>
            <p:ph type="body" idx="1"/>
          </p:nvPr>
        </p:nvSpPr>
        <p:spPr/>
        <p:txBody>
          <a:bodyPr/>
          <a:lstStyle/>
          <a:p>
            <a:r>
              <a:rPr lang="en-US" dirty="0"/>
              <a:t>Long </a:t>
            </a:r>
          </a:p>
        </p:txBody>
      </p:sp>
      <p:sp>
        <p:nvSpPr>
          <p:cNvPr id="4" name="Slide Number Placeholder 3">
            <a:extLst>
              <a:ext uri="{FF2B5EF4-FFF2-40B4-BE49-F238E27FC236}">
                <a16:creationId xmlns:a16="http://schemas.microsoft.com/office/drawing/2014/main" id="{5E3F4CBA-8683-CEE0-CA83-BB089EB085FF}"/>
              </a:ext>
            </a:extLst>
          </p:cNvPr>
          <p:cNvSpPr>
            <a:spLocks noGrp="1"/>
          </p:cNvSpPr>
          <p:nvPr>
            <p:ph type="sldNum" sz="quarter" idx="5"/>
          </p:nvPr>
        </p:nvSpPr>
        <p:spPr/>
        <p:txBody>
          <a:bodyPr/>
          <a:lstStyle/>
          <a:p>
            <a:fld id="{420114CB-2379-D048-8366-4A9C592D1BF8}" type="slidenum">
              <a:rPr lang="en-US" smtClean="0"/>
              <a:t>5</a:t>
            </a:fld>
            <a:endParaRPr lang="en-US"/>
          </a:p>
        </p:txBody>
      </p:sp>
    </p:spTree>
    <p:extLst>
      <p:ext uri="{BB962C8B-B14F-4D97-AF65-F5344CB8AC3E}">
        <p14:creationId xmlns:p14="http://schemas.microsoft.com/office/powerpoint/2010/main" val="22191425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0114CB-2379-D048-8366-4A9C592D1BF8}" type="slidenum">
              <a:rPr lang="en-US" smtClean="0"/>
              <a:t>7</a:t>
            </a:fld>
            <a:endParaRPr lang="en-US"/>
          </a:p>
        </p:txBody>
      </p:sp>
    </p:spTree>
    <p:extLst>
      <p:ext uri="{BB962C8B-B14F-4D97-AF65-F5344CB8AC3E}">
        <p14:creationId xmlns:p14="http://schemas.microsoft.com/office/powerpoint/2010/main" val="27132999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0114CB-2379-D048-8366-4A9C592D1BF8}" type="slidenum">
              <a:rPr lang="en-US" smtClean="0"/>
              <a:t>11</a:t>
            </a:fld>
            <a:endParaRPr lang="en-US"/>
          </a:p>
        </p:txBody>
      </p:sp>
    </p:spTree>
    <p:extLst>
      <p:ext uri="{BB962C8B-B14F-4D97-AF65-F5344CB8AC3E}">
        <p14:creationId xmlns:p14="http://schemas.microsoft.com/office/powerpoint/2010/main" val="16957754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0114CB-2379-D048-8366-4A9C592D1BF8}" type="slidenum">
              <a:rPr lang="en-US" smtClean="0"/>
              <a:t>12</a:t>
            </a:fld>
            <a:endParaRPr lang="en-US"/>
          </a:p>
        </p:txBody>
      </p:sp>
    </p:spTree>
    <p:extLst>
      <p:ext uri="{BB962C8B-B14F-4D97-AF65-F5344CB8AC3E}">
        <p14:creationId xmlns:p14="http://schemas.microsoft.com/office/powerpoint/2010/main" val="38322571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0114CB-2379-D048-8366-4A9C592D1BF8}" type="slidenum">
              <a:rPr lang="en-US" smtClean="0"/>
              <a:t>13</a:t>
            </a:fld>
            <a:endParaRPr lang="en-US"/>
          </a:p>
        </p:txBody>
      </p:sp>
    </p:spTree>
    <p:extLst>
      <p:ext uri="{BB962C8B-B14F-4D97-AF65-F5344CB8AC3E}">
        <p14:creationId xmlns:p14="http://schemas.microsoft.com/office/powerpoint/2010/main" val="27876258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0114CB-2379-D048-8366-4A9C592D1BF8}" type="slidenum">
              <a:rPr lang="en-US" smtClean="0"/>
              <a:t>20</a:t>
            </a:fld>
            <a:endParaRPr lang="en-US"/>
          </a:p>
        </p:txBody>
      </p:sp>
    </p:spTree>
    <p:extLst>
      <p:ext uri="{BB962C8B-B14F-4D97-AF65-F5344CB8AC3E}">
        <p14:creationId xmlns:p14="http://schemas.microsoft.com/office/powerpoint/2010/main" val="19438224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F9BF5-D23F-CDB6-A37E-6D13650BF4D2}"/>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A8701378-EA08-39F6-C24F-64F4B7C28D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C848A601-EE82-9A62-F9B0-74D8F93CDEC7}"/>
              </a:ext>
            </a:extLst>
          </p:cNvPr>
          <p:cNvSpPr>
            <a:spLocks noGrp="1"/>
          </p:cNvSpPr>
          <p:nvPr>
            <p:ph type="dt" sz="half" idx="10"/>
          </p:nvPr>
        </p:nvSpPr>
        <p:spPr/>
        <p:txBody>
          <a:bodyPr/>
          <a:lstStyle/>
          <a:p>
            <a:fld id="{EDE8C325-C406-3A43-8805-91FFD464778E}" type="datetime1">
              <a:rPr lang="en-GB" smtClean="0"/>
              <a:t>26/09/2025</a:t>
            </a:fld>
            <a:endParaRPr lang="en-US"/>
          </a:p>
        </p:txBody>
      </p:sp>
      <p:sp>
        <p:nvSpPr>
          <p:cNvPr id="5" name="Footer Placeholder 4">
            <a:extLst>
              <a:ext uri="{FF2B5EF4-FFF2-40B4-BE49-F238E27FC236}">
                <a16:creationId xmlns:a16="http://schemas.microsoft.com/office/drawing/2014/main" id="{6FAC6930-15C6-3442-FB2A-9A81DA1685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FDE228-D435-F323-57B3-23397896F234}"/>
              </a:ext>
            </a:extLst>
          </p:cNvPr>
          <p:cNvSpPr>
            <a:spLocks noGrp="1"/>
          </p:cNvSpPr>
          <p:nvPr>
            <p:ph type="sldNum" sz="quarter" idx="12"/>
          </p:nvPr>
        </p:nvSpPr>
        <p:spPr/>
        <p:txBody>
          <a:bodyPr/>
          <a:lstStyle/>
          <a:p>
            <a:fld id="{DCE132B8-7BF1-3C42-B52C-E1E5B32E9B8E}" type="slidenum">
              <a:rPr lang="en-US" smtClean="0"/>
              <a:t>‹#›</a:t>
            </a:fld>
            <a:endParaRPr lang="en-US"/>
          </a:p>
        </p:txBody>
      </p:sp>
    </p:spTree>
    <p:extLst>
      <p:ext uri="{BB962C8B-B14F-4D97-AF65-F5344CB8AC3E}">
        <p14:creationId xmlns:p14="http://schemas.microsoft.com/office/powerpoint/2010/main" val="35649066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48146-E750-CDCC-08C9-48F413A2E7ED}"/>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CE2611F-9B9A-B441-883D-1CF172F85AB1}"/>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D7A28D0-F7D0-BC27-A00E-1686BBBD8E5B}"/>
              </a:ext>
            </a:extLst>
          </p:cNvPr>
          <p:cNvSpPr>
            <a:spLocks noGrp="1"/>
          </p:cNvSpPr>
          <p:nvPr>
            <p:ph type="dt" sz="half" idx="10"/>
          </p:nvPr>
        </p:nvSpPr>
        <p:spPr/>
        <p:txBody>
          <a:bodyPr/>
          <a:lstStyle/>
          <a:p>
            <a:fld id="{C2D0E4FA-29C7-9244-825E-D2D6658D5E2C}" type="datetime1">
              <a:rPr lang="en-GB" smtClean="0"/>
              <a:t>26/09/2025</a:t>
            </a:fld>
            <a:endParaRPr lang="en-US"/>
          </a:p>
        </p:txBody>
      </p:sp>
      <p:sp>
        <p:nvSpPr>
          <p:cNvPr id="5" name="Footer Placeholder 4">
            <a:extLst>
              <a:ext uri="{FF2B5EF4-FFF2-40B4-BE49-F238E27FC236}">
                <a16:creationId xmlns:a16="http://schemas.microsoft.com/office/drawing/2014/main" id="{58A433B8-20B6-219E-9FF6-219ECAC4F4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B818C1-ECE1-8D46-DA94-D54CAD9AE147}"/>
              </a:ext>
            </a:extLst>
          </p:cNvPr>
          <p:cNvSpPr>
            <a:spLocks noGrp="1"/>
          </p:cNvSpPr>
          <p:nvPr>
            <p:ph type="sldNum" sz="quarter" idx="12"/>
          </p:nvPr>
        </p:nvSpPr>
        <p:spPr/>
        <p:txBody>
          <a:bodyPr/>
          <a:lstStyle/>
          <a:p>
            <a:fld id="{DCE132B8-7BF1-3C42-B52C-E1E5B32E9B8E}" type="slidenum">
              <a:rPr lang="en-US" smtClean="0"/>
              <a:t>‹#›</a:t>
            </a:fld>
            <a:endParaRPr lang="en-US"/>
          </a:p>
        </p:txBody>
      </p:sp>
    </p:spTree>
    <p:extLst>
      <p:ext uri="{BB962C8B-B14F-4D97-AF65-F5344CB8AC3E}">
        <p14:creationId xmlns:p14="http://schemas.microsoft.com/office/powerpoint/2010/main" val="1736997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7DD210C-DA83-C957-DB88-594BA34FC9BE}"/>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48441B7-4DEC-C1A9-270C-F4367673933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11D9DDB-06ED-38B8-8A26-364BFB658C35}"/>
              </a:ext>
            </a:extLst>
          </p:cNvPr>
          <p:cNvSpPr>
            <a:spLocks noGrp="1"/>
          </p:cNvSpPr>
          <p:nvPr>
            <p:ph type="dt" sz="half" idx="10"/>
          </p:nvPr>
        </p:nvSpPr>
        <p:spPr/>
        <p:txBody>
          <a:bodyPr/>
          <a:lstStyle/>
          <a:p>
            <a:fld id="{BB55B3FB-040F-C04E-B151-0A04BC5F04AC}" type="datetime1">
              <a:rPr lang="en-GB" smtClean="0"/>
              <a:t>26/09/2025</a:t>
            </a:fld>
            <a:endParaRPr lang="en-US"/>
          </a:p>
        </p:txBody>
      </p:sp>
      <p:sp>
        <p:nvSpPr>
          <p:cNvPr id="5" name="Footer Placeholder 4">
            <a:extLst>
              <a:ext uri="{FF2B5EF4-FFF2-40B4-BE49-F238E27FC236}">
                <a16:creationId xmlns:a16="http://schemas.microsoft.com/office/drawing/2014/main" id="{FB9B7735-D263-0528-FB02-A2E83E7507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0C9BE4-6D79-8DC8-DF30-748469289DA9}"/>
              </a:ext>
            </a:extLst>
          </p:cNvPr>
          <p:cNvSpPr>
            <a:spLocks noGrp="1"/>
          </p:cNvSpPr>
          <p:nvPr>
            <p:ph type="sldNum" sz="quarter" idx="12"/>
          </p:nvPr>
        </p:nvSpPr>
        <p:spPr/>
        <p:txBody>
          <a:bodyPr/>
          <a:lstStyle/>
          <a:p>
            <a:fld id="{DCE132B8-7BF1-3C42-B52C-E1E5B32E9B8E}" type="slidenum">
              <a:rPr lang="en-US" smtClean="0"/>
              <a:t>‹#›</a:t>
            </a:fld>
            <a:endParaRPr lang="en-US"/>
          </a:p>
        </p:txBody>
      </p:sp>
    </p:spTree>
    <p:extLst>
      <p:ext uri="{BB962C8B-B14F-4D97-AF65-F5344CB8AC3E}">
        <p14:creationId xmlns:p14="http://schemas.microsoft.com/office/powerpoint/2010/main" val="20342371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999E8-7D45-EB01-E485-BABEEA98DF6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C3FB56F-B37B-EA1E-011A-17B0A77E471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86162D0-C02F-91D4-1E03-E4B011538F3F}"/>
              </a:ext>
            </a:extLst>
          </p:cNvPr>
          <p:cNvSpPr>
            <a:spLocks noGrp="1"/>
          </p:cNvSpPr>
          <p:nvPr>
            <p:ph type="dt" sz="half" idx="10"/>
          </p:nvPr>
        </p:nvSpPr>
        <p:spPr/>
        <p:txBody>
          <a:bodyPr/>
          <a:lstStyle/>
          <a:p>
            <a:fld id="{D86606A2-2A37-F840-99FB-14C136696D14}" type="datetime1">
              <a:rPr lang="en-GB" smtClean="0"/>
              <a:t>26/09/2025</a:t>
            </a:fld>
            <a:endParaRPr lang="en-US"/>
          </a:p>
        </p:txBody>
      </p:sp>
      <p:sp>
        <p:nvSpPr>
          <p:cNvPr id="5" name="Footer Placeholder 4">
            <a:extLst>
              <a:ext uri="{FF2B5EF4-FFF2-40B4-BE49-F238E27FC236}">
                <a16:creationId xmlns:a16="http://schemas.microsoft.com/office/drawing/2014/main" id="{7CF513B4-0BFA-9DB7-0D0D-528D7B5685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324D85-73E6-A5C9-19A5-04D1A5EEDA45}"/>
              </a:ext>
            </a:extLst>
          </p:cNvPr>
          <p:cNvSpPr>
            <a:spLocks noGrp="1"/>
          </p:cNvSpPr>
          <p:nvPr>
            <p:ph type="sldNum" sz="quarter" idx="12"/>
          </p:nvPr>
        </p:nvSpPr>
        <p:spPr/>
        <p:txBody>
          <a:bodyPr/>
          <a:lstStyle/>
          <a:p>
            <a:fld id="{DCE132B8-7BF1-3C42-B52C-E1E5B32E9B8E}" type="slidenum">
              <a:rPr lang="en-US" smtClean="0"/>
              <a:t>‹#›</a:t>
            </a:fld>
            <a:endParaRPr lang="en-US"/>
          </a:p>
        </p:txBody>
      </p:sp>
    </p:spTree>
    <p:extLst>
      <p:ext uri="{BB962C8B-B14F-4D97-AF65-F5344CB8AC3E}">
        <p14:creationId xmlns:p14="http://schemas.microsoft.com/office/powerpoint/2010/main" val="1216306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B65AA-29B0-44FB-CB98-ABBC015A8BA7}"/>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8AD78B6B-5B6A-D188-4164-71143F01175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CD6E310-546E-3794-755C-0597DCC0625D}"/>
              </a:ext>
            </a:extLst>
          </p:cNvPr>
          <p:cNvSpPr>
            <a:spLocks noGrp="1"/>
          </p:cNvSpPr>
          <p:nvPr>
            <p:ph type="dt" sz="half" idx="10"/>
          </p:nvPr>
        </p:nvSpPr>
        <p:spPr/>
        <p:txBody>
          <a:bodyPr/>
          <a:lstStyle/>
          <a:p>
            <a:fld id="{DAAA2171-595C-944A-9C53-4DD883118AD7}" type="datetime1">
              <a:rPr lang="en-GB" smtClean="0"/>
              <a:t>26/09/2025</a:t>
            </a:fld>
            <a:endParaRPr lang="en-US"/>
          </a:p>
        </p:txBody>
      </p:sp>
      <p:sp>
        <p:nvSpPr>
          <p:cNvPr id="5" name="Footer Placeholder 4">
            <a:extLst>
              <a:ext uri="{FF2B5EF4-FFF2-40B4-BE49-F238E27FC236}">
                <a16:creationId xmlns:a16="http://schemas.microsoft.com/office/drawing/2014/main" id="{BA5E3609-B8B3-F8A2-3C6F-90FD362C1F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65BDF8-F581-DC70-C63D-89070F44261B}"/>
              </a:ext>
            </a:extLst>
          </p:cNvPr>
          <p:cNvSpPr>
            <a:spLocks noGrp="1"/>
          </p:cNvSpPr>
          <p:nvPr>
            <p:ph type="sldNum" sz="quarter" idx="12"/>
          </p:nvPr>
        </p:nvSpPr>
        <p:spPr/>
        <p:txBody>
          <a:bodyPr/>
          <a:lstStyle/>
          <a:p>
            <a:fld id="{DCE132B8-7BF1-3C42-B52C-E1E5B32E9B8E}" type="slidenum">
              <a:rPr lang="en-US" smtClean="0"/>
              <a:t>‹#›</a:t>
            </a:fld>
            <a:endParaRPr lang="en-US"/>
          </a:p>
        </p:txBody>
      </p:sp>
    </p:spTree>
    <p:extLst>
      <p:ext uri="{BB962C8B-B14F-4D97-AF65-F5344CB8AC3E}">
        <p14:creationId xmlns:p14="http://schemas.microsoft.com/office/powerpoint/2010/main" val="33236542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29F66-E016-EC97-E301-D7B0BD6028E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CA4178E-3384-51C9-0BC9-A955238E74E0}"/>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57EB56DD-DD0B-D93A-5C87-E74F9F6C47D7}"/>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F7B91D68-FADE-2D5D-5CB6-9AA207DF4E41}"/>
              </a:ext>
            </a:extLst>
          </p:cNvPr>
          <p:cNvSpPr>
            <a:spLocks noGrp="1"/>
          </p:cNvSpPr>
          <p:nvPr>
            <p:ph type="dt" sz="half" idx="10"/>
          </p:nvPr>
        </p:nvSpPr>
        <p:spPr/>
        <p:txBody>
          <a:bodyPr/>
          <a:lstStyle/>
          <a:p>
            <a:fld id="{14B670BE-4B31-204B-AC78-54AF163976BD}" type="datetime1">
              <a:rPr lang="en-GB" smtClean="0"/>
              <a:t>26/09/2025</a:t>
            </a:fld>
            <a:endParaRPr lang="en-US"/>
          </a:p>
        </p:txBody>
      </p:sp>
      <p:sp>
        <p:nvSpPr>
          <p:cNvPr id="6" name="Footer Placeholder 5">
            <a:extLst>
              <a:ext uri="{FF2B5EF4-FFF2-40B4-BE49-F238E27FC236}">
                <a16:creationId xmlns:a16="http://schemas.microsoft.com/office/drawing/2014/main" id="{4B9B5F87-5FE4-9A34-5221-19DA7E15D1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968A616-7443-6CC6-76C8-4984F5032BAF}"/>
              </a:ext>
            </a:extLst>
          </p:cNvPr>
          <p:cNvSpPr>
            <a:spLocks noGrp="1"/>
          </p:cNvSpPr>
          <p:nvPr>
            <p:ph type="sldNum" sz="quarter" idx="12"/>
          </p:nvPr>
        </p:nvSpPr>
        <p:spPr/>
        <p:txBody>
          <a:bodyPr/>
          <a:lstStyle/>
          <a:p>
            <a:fld id="{DCE132B8-7BF1-3C42-B52C-E1E5B32E9B8E}" type="slidenum">
              <a:rPr lang="en-US" smtClean="0"/>
              <a:t>‹#›</a:t>
            </a:fld>
            <a:endParaRPr lang="en-US"/>
          </a:p>
        </p:txBody>
      </p:sp>
    </p:spTree>
    <p:extLst>
      <p:ext uri="{BB962C8B-B14F-4D97-AF65-F5344CB8AC3E}">
        <p14:creationId xmlns:p14="http://schemas.microsoft.com/office/powerpoint/2010/main" val="1707456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8F6B4-BBE2-C406-86BD-EE1DFFB5317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1F07AAF-CBED-EB47-C50D-149CAC1559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352BF6E-7E00-3FF0-628D-307BC415159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154A1937-DDF9-BA82-A415-E072DF26377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3BAA8F0-ECB5-4901-3B57-964C7283CD91}"/>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F550B7A1-FFED-B183-A717-E76427EF6F03}"/>
              </a:ext>
            </a:extLst>
          </p:cNvPr>
          <p:cNvSpPr>
            <a:spLocks noGrp="1"/>
          </p:cNvSpPr>
          <p:nvPr>
            <p:ph type="dt" sz="half" idx="10"/>
          </p:nvPr>
        </p:nvSpPr>
        <p:spPr/>
        <p:txBody>
          <a:bodyPr/>
          <a:lstStyle/>
          <a:p>
            <a:fld id="{C51E0830-E85D-B847-9F0A-DF1598928DE0}" type="datetime1">
              <a:rPr lang="en-GB" smtClean="0"/>
              <a:t>26/09/2025</a:t>
            </a:fld>
            <a:endParaRPr lang="en-US"/>
          </a:p>
        </p:txBody>
      </p:sp>
      <p:sp>
        <p:nvSpPr>
          <p:cNvPr id="8" name="Footer Placeholder 7">
            <a:extLst>
              <a:ext uri="{FF2B5EF4-FFF2-40B4-BE49-F238E27FC236}">
                <a16:creationId xmlns:a16="http://schemas.microsoft.com/office/drawing/2014/main" id="{EE5BDD48-8E55-3B90-84F8-6C5FA785619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741AC68-4455-D682-F4C2-6D607811D05A}"/>
              </a:ext>
            </a:extLst>
          </p:cNvPr>
          <p:cNvSpPr>
            <a:spLocks noGrp="1"/>
          </p:cNvSpPr>
          <p:nvPr>
            <p:ph type="sldNum" sz="quarter" idx="12"/>
          </p:nvPr>
        </p:nvSpPr>
        <p:spPr/>
        <p:txBody>
          <a:bodyPr/>
          <a:lstStyle/>
          <a:p>
            <a:fld id="{DCE132B8-7BF1-3C42-B52C-E1E5B32E9B8E}" type="slidenum">
              <a:rPr lang="en-US" smtClean="0"/>
              <a:t>‹#›</a:t>
            </a:fld>
            <a:endParaRPr lang="en-US"/>
          </a:p>
        </p:txBody>
      </p:sp>
    </p:spTree>
    <p:extLst>
      <p:ext uri="{BB962C8B-B14F-4D97-AF65-F5344CB8AC3E}">
        <p14:creationId xmlns:p14="http://schemas.microsoft.com/office/powerpoint/2010/main" val="604963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161C15-0959-32A7-1D46-C310042FDA75}"/>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B95CBE6C-83F2-B603-1D16-C03DF8F40F74}"/>
              </a:ext>
            </a:extLst>
          </p:cNvPr>
          <p:cNvSpPr>
            <a:spLocks noGrp="1"/>
          </p:cNvSpPr>
          <p:nvPr>
            <p:ph type="dt" sz="half" idx="10"/>
          </p:nvPr>
        </p:nvSpPr>
        <p:spPr/>
        <p:txBody>
          <a:bodyPr/>
          <a:lstStyle/>
          <a:p>
            <a:fld id="{49AE74F2-C569-4347-823F-1B5917C462F1}" type="datetime1">
              <a:rPr lang="en-GB" smtClean="0"/>
              <a:t>26/09/2025</a:t>
            </a:fld>
            <a:endParaRPr lang="en-US" dirty="0"/>
          </a:p>
        </p:txBody>
      </p:sp>
      <p:sp>
        <p:nvSpPr>
          <p:cNvPr id="4" name="Footer Placeholder 3">
            <a:extLst>
              <a:ext uri="{FF2B5EF4-FFF2-40B4-BE49-F238E27FC236}">
                <a16:creationId xmlns:a16="http://schemas.microsoft.com/office/drawing/2014/main" id="{A2BD99B1-9A19-02B0-87EC-9D7137B83A3D}"/>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BAF697AC-0415-4C36-7118-B3593EF6ACD0}"/>
              </a:ext>
            </a:extLst>
          </p:cNvPr>
          <p:cNvSpPr>
            <a:spLocks noGrp="1"/>
          </p:cNvSpPr>
          <p:nvPr>
            <p:ph type="sldNum" sz="quarter" idx="12"/>
          </p:nvPr>
        </p:nvSpPr>
        <p:spPr>
          <a:xfrm>
            <a:off x="11437152" y="6356350"/>
            <a:ext cx="578005" cy="365125"/>
          </a:xfrm>
        </p:spPr>
        <p:txBody>
          <a:bodyPr/>
          <a:lstStyle/>
          <a:p>
            <a:fld id="{9C56C8D6-8E90-0343-8E34-2126625EC9F4}" type="slidenum">
              <a:rPr lang="en-US" dirty="0" smtClean="0"/>
              <a:t>‹#›</a:t>
            </a:fld>
            <a:endParaRPr lang="en-US" dirty="0"/>
          </a:p>
        </p:txBody>
      </p:sp>
      <p:pic>
        <p:nvPicPr>
          <p:cNvPr id="6" name="Picture 1">
            <a:extLst>
              <a:ext uri="{FF2B5EF4-FFF2-40B4-BE49-F238E27FC236}">
                <a16:creationId xmlns:a16="http://schemas.microsoft.com/office/drawing/2014/main" id="{F84594F6-F09C-716E-B796-B5368F44981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75795" y="206297"/>
            <a:ext cx="1416205" cy="14162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24641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A2AE619-CA9E-2C22-3AB1-155D8AF13343}"/>
              </a:ext>
            </a:extLst>
          </p:cNvPr>
          <p:cNvSpPr>
            <a:spLocks noGrp="1"/>
          </p:cNvSpPr>
          <p:nvPr>
            <p:ph type="dt" sz="half" idx="10"/>
          </p:nvPr>
        </p:nvSpPr>
        <p:spPr/>
        <p:txBody>
          <a:bodyPr/>
          <a:lstStyle/>
          <a:p>
            <a:fld id="{9D8DADF6-087E-FF46-AD38-47D5A12F962C}" type="datetime1">
              <a:rPr lang="en-GB" smtClean="0"/>
              <a:t>26/09/2025</a:t>
            </a:fld>
            <a:endParaRPr lang="en-US"/>
          </a:p>
        </p:txBody>
      </p:sp>
      <p:sp>
        <p:nvSpPr>
          <p:cNvPr id="3" name="Footer Placeholder 2">
            <a:extLst>
              <a:ext uri="{FF2B5EF4-FFF2-40B4-BE49-F238E27FC236}">
                <a16:creationId xmlns:a16="http://schemas.microsoft.com/office/drawing/2014/main" id="{756B699D-478B-24BB-1EB6-C7D136CAF1A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2A76CBE-988A-07D3-E115-C88E1C8B9892}"/>
              </a:ext>
            </a:extLst>
          </p:cNvPr>
          <p:cNvSpPr>
            <a:spLocks noGrp="1"/>
          </p:cNvSpPr>
          <p:nvPr>
            <p:ph type="sldNum" sz="quarter" idx="12"/>
          </p:nvPr>
        </p:nvSpPr>
        <p:spPr/>
        <p:txBody>
          <a:bodyPr/>
          <a:lstStyle/>
          <a:p>
            <a:fld id="{DCE132B8-7BF1-3C42-B52C-E1E5B32E9B8E}" type="slidenum">
              <a:rPr lang="en-US" smtClean="0"/>
              <a:t>‹#›</a:t>
            </a:fld>
            <a:endParaRPr lang="en-US"/>
          </a:p>
        </p:txBody>
      </p:sp>
    </p:spTree>
    <p:extLst>
      <p:ext uri="{BB962C8B-B14F-4D97-AF65-F5344CB8AC3E}">
        <p14:creationId xmlns:p14="http://schemas.microsoft.com/office/powerpoint/2010/main" val="4291897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311125-DE52-7063-840F-3AB9B38DC4F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4F29F171-E8BB-F9B2-8538-907AF48860A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87DB69F2-7455-EFF9-1425-5567A5D0A7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925ED50-868D-DF3C-7373-D9F1753726A5}"/>
              </a:ext>
            </a:extLst>
          </p:cNvPr>
          <p:cNvSpPr>
            <a:spLocks noGrp="1"/>
          </p:cNvSpPr>
          <p:nvPr>
            <p:ph type="dt" sz="half" idx="10"/>
          </p:nvPr>
        </p:nvSpPr>
        <p:spPr/>
        <p:txBody>
          <a:bodyPr/>
          <a:lstStyle/>
          <a:p>
            <a:fld id="{ADC3BB6C-FAC2-854C-A470-F608ED549289}" type="datetime1">
              <a:rPr lang="en-GB" smtClean="0"/>
              <a:t>26/09/2025</a:t>
            </a:fld>
            <a:endParaRPr lang="en-US"/>
          </a:p>
        </p:txBody>
      </p:sp>
      <p:sp>
        <p:nvSpPr>
          <p:cNvPr id="6" name="Footer Placeholder 5">
            <a:extLst>
              <a:ext uri="{FF2B5EF4-FFF2-40B4-BE49-F238E27FC236}">
                <a16:creationId xmlns:a16="http://schemas.microsoft.com/office/drawing/2014/main" id="{0F07382E-E3AA-1DF1-2C4E-9AB55231715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D949FF-FDBA-5AB4-BA89-33DA7C359A1F}"/>
              </a:ext>
            </a:extLst>
          </p:cNvPr>
          <p:cNvSpPr>
            <a:spLocks noGrp="1"/>
          </p:cNvSpPr>
          <p:nvPr>
            <p:ph type="sldNum" sz="quarter" idx="12"/>
          </p:nvPr>
        </p:nvSpPr>
        <p:spPr/>
        <p:txBody>
          <a:bodyPr/>
          <a:lstStyle/>
          <a:p>
            <a:fld id="{DCE132B8-7BF1-3C42-B52C-E1E5B32E9B8E}" type="slidenum">
              <a:rPr lang="en-US" smtClean="0"/>
              <a:t>‹#›</a:t>
            </a:fld>
            <a:endParaRPr lang="en-US"/>
          </a:p>
        </p:txBody>
      </p:sp>
    </p:spTree>
    <p:extLst>
      <p:ext uri="{BB962C8B-B14F-4D97-AF65-F5344CB8AC3E}">
        <p14:creationId xmlns:p14="http://schemas.microsoft.com/office/powerpoint/2010/main" val="3410097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C726C-01DA-3BC7-5B99-5AA9173FAE5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49EB4D23-1684-CDBB-803C-63EAF64126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6D87DE3-F30E-83D7-F5C6-2479324717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A432836-9E76-31A7-C899-DC8B7578DBAD}"/>
              </a:ext>
            </a:extLst>
          </p:cNvPr>
          <p:cNvSpPr>
            <a:spLocks noGrp="1"/>
          </p:cNvSpPr>
          <p:nvPr>
            <p:ph type="dt" sz="half" idx="10"/>
          </p:nvPr>
        </p:nvSpPr>
        <p:spPr/>
        <p:txBody>
          <a:bodyPr/>
          <a:lstStyle/>
          <a:p>
            <a:fld id="{063E1678-9FE9-0E49-8005-EA1E00AAB806}" type="datetime1">
              <a:rPr lang="en-GB" smtClean="0"/>
              <a:t>26/09/2025</a:t>
            </a:fld>
            <a:endParaRPr lang="en-US"/>
          </a:p>
        </p:txBody>
      </p:sp>
      <p:sp>
        <p:nvSpPr>
          <p:cNvPr id="6" name="Footer Placeholder 5">
            <a:extLst>
              <a:ext uri="{FF2B5EF4-FFF2-40B4-BE49-F238E27FC236}">
                <a16:creationId xmlns:a16="http://schemas.microsoft.com/office/drawing/2014/main" id="{302190EC-97AC-EC51-9E37-49E355B690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D1DBE4-2C38-9A4E-A320-BC36B07779A2}"/>
              </a:ext>
            </a:extLst>
          </p:cNvPr>
          <p:cNvSpPr>
            <a:spLocks noGrp="1"/>
          </p:cNvSpPr>
          <p:nvPr>
            <p:ph type="sldNum" sz="quarter" idx="12"/>
          </p:nvPr>
        </p:nvSpPr>
        <p:spPr/>
        <p:txBody>
          <a:bodyPr/>
          <a:lstStyle/>
          <a:p>
            <a:fld id="{DCE132B8-7BF1-3C42-B52C-E1E5B32E9B8E}" type="slidenum">
              <a:rPr lang="en-US" smtClean="0"/>
              <a:t>‹#›</a:t>
            </a:fld>
            <a:endParaRPr lang="en-US"/>
          </a:p>
        </p:txBody>
      </p:sp>
    </p:spTree>
    <p:extLst>
      <p:ext uri="{BB962C8B-B14F-4D97-AF65-F5344CB8AC3E}">
        <p14:creationId xmlns:p14="http://schemas.microsoft.com/office/powerpoint/2010/main" val="2388954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166D967-EED2-A758-CB11-60C71717140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717974A-85A8-25E0-2E71-2509F8040C6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E7C71E4-6F68-05EE-370B-56B58CEDF4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A8C819-2B71-E44A-9B36-2F18541BFFCB}" type="datetime1">
              <a:rPr lang="en-GB" smtClean="0"/>
              <a:t>26/09/2025</a:t>
            </a:fld>
            <a:endParaRPr lang="en-US"/>
          </a:p>
        </p:txBody>
      </p:sp>
      <p:sp>
        <p:nvSpPr>
          <p:cNvPr id="5" name="Footer Placeholder 4">
            <a:extLst>
              <a:ext uri="{FF2B5EF4-FFF2-40B4-BE49-F238E27FC236}">
                <a16:creationId xmlns:a16="http://schemas.microsoft.com/office/drawing/2014/main" id="{A8116044-5B21-D903-C548-977F8D6605F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CA953AA-729B-EB72-E620-F937BDA0787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E132B8-7BF1-3C42-B52C-E1E5B32E9B8E}" type="slidenum">
              <a:rPr lang="en-US" smtClean="0"/>
              <a:t>‹#›</a:t>
            </a:fld>
            <a:endParaRPr lang="en-US"/>
          </a:p>
        </p:txBody>
      </p:sp>
    </p:spTree>
    <p:extLst>
      <p:ext uri="{BB962C8B-B14F-4D97-AF65-F5344CB8AC3E}">
        <p14:creationId xmlns:p14="http://schemas.microsoft.com/office/powerpoint/2010/main" val="5434146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deesidegolfclub.com/wp-content/uploads/2024/09/Deeside-Golf-Club-Gallery-1080-x-10-12.jpg" TargetMode="Externa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hyperlink" Target="https://deesidegolfclub.com/" TargetMode="Externa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6.xml"/><Relationship Id="rId5" Type="http://schemas.openxmlformats.org/officeDocument/2006/relationships/chart" Target="../charts/chart4.xml"/><Relationship Id="rId4" Type="http://schemas.openxmlformats.org/officeDocument/2006/relationships/chart" Target="../charts/chart3.xml"/></Relationships>
</file>

<file path=ppt/slides/_rels/slide1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chart" Target="../charts/chart7.xml"/><Relationship Id="rId4" Type="http://schemas.openxmlformats.org/officeDocument/2006/relationships/chart" Target="../charts/chart6.xml"/></Relationships>
</file>

<file path=ppt/slides/_rels/slide13.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5.emf"/></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232" name="Group 1231">
            <a:extLst>
              <a:ext uri="{FF2B5EF4-FFF2-40B4-BE49-F238E27FC236}">
                <a16:creationId xmlns:a16="http://schemas.microsoft.com/office/drawing/2014/main" id="{7D65C7AE-43E6-DEEF-21C6-94F69770B3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176" y="5344620"/>
            <a:ext cx="12202176" cy="1519355"/>
            <a:chOff x="-10176" y="5338644"/>
            <a:chExt cx="12202176" cy="1519355"/>
          </a:xfrm>
        </p:grpSpPr>
        <p:sp>
          <p:nvSpPr>
            <p:cNvPr id="1233" name="Rectangle 1232">
              <a:extLst>
                <a:ext uri="{FF2B5EF4-FFF2-40B4-BE49-F238E27FC236}">
                  <a16:creationId xmlns:a16="http://schemas.microsoft.com/office/drawing/2014/main" id="{D3E591D3-C82D-EFF2-C1B9-715BFB67ED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V="1">
              <a:off x="5331238" y="-2767"/>
              <a:ext cx="1519350" cy="12202174"/>
            </a:xfrm>
            <a:prstGeom prst="rect">
              <a:avLst/>
            </a:prstGeom>
            <a:gradFill>
              <a:gsLst>
                <a:gs pos="0">
                  <a:schemeClr val="accent5"/>
                </a:gs>
                <a:gs pos="100000">
                  <a:schemeClr val="accent2"/>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4" name="Rectangle 1233">
              <a:extLst>
                <a:ext uri="{FF2B5EF4-FFF2-40B4-BE49-F238E27FC236}">
                  <a16:creationId xmlns:a16="http://schemas.microsoft.com/office/drawing/2014/main" id="{33B61A17-DD52-DE54-2FDF-45CAF92D02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V="1">
              <a:off x="8226086" y="2885969"/>
              <a:ext cx="1507122" cy="6424706"/>
            </a:xfrm>
            <a:prstGeom prst="rect">
              <a:avLst/>
            </a:prstGeom>
            <a:gradFill>
              <a:gsLst>
                <a:gs pos="98739">
                  <a:schemeClr val="accent5">
                    <a:alpha val="70000"/>
                  </a:schemeClr>
                </a:gs>
                <a:gs pos="45000">
                  <a:schemeClr val="accent5">
                    <a:lumMod val="60000"/>
                    <a:lumOff val="40000"/>
                    <a:alpha val="0"/>
                  </a:scheme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5" name="Rectangle 1234">
              <a:extLst>
                <a:ext uri="{FF2B5EF4-FFF2-40B4-BE49-F238E27FC236}">
                  <a16:creationId xmlns:a16="http://schemas.microsoft.com/office/drawing/2014/main" id="{99DC8DB2-298F-EDD7-9BCE-78101BCDC6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V="1">
              <a:off x="3921534" y="1406934"/>
              <a:ext cx="1519355" cy="9382775"/>
            </a:xfrm>
            <a:prstGeom prst="rect">
              <a:avLst/>
            </a:prstGeom>
            <a:gradFill>
              <a:gsLst>
                <a:gs pos="29000">
                  <a:schemeClr val="accent5">
                    <a:lumMod val="60000"/>
                    <a:lumOff val="40000"/>
                    <a:alpha val="0"/>
                  </a:schemeClr>
                </a:gs>
                <a:gs pos="100000">
                  <a:schemeClr val="accent5">
                    <a:lumMod val="75000"/>
                  </a:schemeClr>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D7CA3B09-6620-6731-E88F-2ACDD62BFBDE}"/>
              </a:ext>
            </a:extLst>
          </p:cNvPr>
          <p:cNvSpPr>
            <a:spLocks noGrp="1"/>
          </p:cNvSpPr>
          <p:nvPr>
            <p:ph type="ctrTitle"/>
          </p:nvPr>
        </p:nvSpPr>
        <p:spPr>
          <a:xfrm>
            <a:off x="838200" y="5595614"/>
            <a:ext cx="6784181" cy="913975"/>
          </a:xfrm>
        </p:spPr>
        <p:txBody>
          <a:bodyPr anchor="ctr">
            <a:normAutofit/>
          </a:bodyPr>
          <a:lstStyle/>
          <a:p>
            <a:pPr algn="l"/>
            <a:r>
              <a:rPr lang="en-US" sz="4000" dirty="0">
                <a:solidFill>
                  <a:srgbClr val="FFFFFF"/>
                </a:solidFill>
              </a:rPr>
              <a:t>STRATEGIC PLAN</a:t>
            </a:r>
          </a:p>
        </p:txBody>
      </p:sp>
      <p:sp>
        <p:nvSpPr>
          <p:cNvPr id="3" name="Subtitle 2">
            <a:extLst>
              <a:ext uri="{FF2B5EF4-FFF2-40B4-BE49-F238E27FC236}">
                <a16:creationId xmlns:a16="http://schemas.microsoft.com/office/drawing/2014/main" id="{4080118C-F879-7918-58C0-BC370D315939}"/>
              </a:ext>
            </a:extLst>
          </p:cNvPr>
          <p:cNvSpPr>
            <a:spLocks noGrp="1"/>
          </p:cNvSpPr>
          <p:nvPr>
            <p:ph type="subTitle" idx="1"/>
          </p:nvPr>
        </p:nvSpPr>
        <p:spPr>
          <a:xfrm>
            <a:off x="7908132" y="5586418"/>
            <a:ext cx="3407569" cy="934080"/>
          </a:xfrm>
        </p:spPr>
        <p:txBody>
          <a:bodyPr anchor="ctr">
            <a:normAutofit/>
          </a:bodyPr>
          <a:lstStyle/>
          <a:p>
            <a:pPr algn="r"/>
            <a:r>
              <a:rPr lang="en-US" sz="3600" dirty="0">
                <a:solidFill>
                  <a:srgbClr val="FFFFFF"/>
                </a:solidFill>
              </a:rPr>
              <a:t>2026-2030</a:t>
            </a:r>
          </a:p>
        </p:txBody>
      </p:sp>
      <p:pic>
        <p:nvPicPr>
          <p:cNvPr id="12" name="Picture 151">
            <a:hlinkClick r:id="rId2"/>
            <a:extLst>
              <a:ext uri="{FF2B5EF4-FFF2-40B4-BE49-F238E27FC236}">
                <a16:creationId xmlns:a16="http://schemas.microsoft.com/office/drawing/2014/main" id="{BB69A339-1F3A-AA96-B838-3F93BD5AF1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5428" r="2" b="10352"/>
          <a:stretch/>
        </p:blipFill>
        <p:spPr bwMode="auto">
          <a:xfrm>
            <a:off x="-7940" y="1293225"/>
            <a:ext cx="6278111" cy="403195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85">
            <a:extLst>
              <a:ext uri="{FF2B5EF4-FFF2-40B4-BE49-F238E27FC236}">
                <a16:creationId xmlns:a16="http://schemas.microsoft.com/office/drawing/2014/main" id="{DD403DDA-7BCC-0F3C-43ED-9B01F816F88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1255" r="-2" b="29758"/>
          <a:stretch/>
        </p:blipFill>
        <p:spPr bwMode="auto">
          <a:xfrm>
            <a:off x="6347344" y="1306299"/>
            <a:ext cx="5844657" cy="4031940"/>
          </a:xfrm>
          <a:prstGeom prst="rect">
            <a:avLst/>
          </a:prstGeom>
          <a:noFill/>
          <a:extLst>
            <a:ext uri="{909E8E84-426E-40DD-AFC4-6F175D3DCCD1}">
              <a14:hiddenFill xmlns:a14="http://schemas.microsoft.com/office/drawing/2010/main">
                <a:solidFill>
                  <a:srgbClr val="FFFFFF"/>
                </a:solidFill>
              </a14:hiddenFill>
            </a:ext>
          </a:extLst>
        </p:spPr>
      </p:pic>
      <p:pic>
        <p:nvPicPr>
          <p:cNvPr id="1205" name="Picture 181" descr="Deeside Logo">
            <a:hlinkClick r:id="rId5"/>
            <a:extLst>
              <a:ext uri="{FF2B5EF4-FFF2-40B4-BE49-F238E27FC236}">
                <a16:creationId xmlns:a16="http://schemas.microsoft.com/office/drawing/2014/main" id="{CFBDAF12-6297-7404-1939-0863B5C2E3E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8280" y="35456"/>
            <a:ext cx="4856546" cy="12411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9504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9363F59-A68F-665D-12E3-7716D112CE8E}"/>
              </a:ext>
            </a:extLst>
          </p:cNvPr>
          <p:cNvSpPr txBox="1"/>
          <p:nvPr/>
        </p:nvSpPr>
        <p:spPr>
          <a:xfrm>
            <a:off x="355252" y="1057638"/>
            <a:ext cx="4999385" cy="3293209"/>
          </a:xfrm>
          <a:prstGeom prst="rect">
            <a:avLst/>
          </a:prstGeom>
          <a:solidFill>
            <a:schemeClr val="accent6">
              <a:lumMod val="75000"/>
            </a:schemeClr>
          </a:solidFill>
        </p:spPr>
        <p:txBody>
          <a:bodyPr wrap="square" rtlCol="0">
            <a:spAutoFit/>
          </a:bodyPr>
          <a:lstStyle/>
          <a:p>
            <a:r>
              <a:rPr lang="en-US" sz="1600" dirty="0">
                <a:solidFill>
                  <a:schemeClr val="bg1"/>
                </a:solidFill>
              </a:rPr>
              <a:t>Strengths </a:t>
            </a:r>
            <a:endParaRPr lang="en-US" sz="1600" i="1" dirty="0">
              <a:solidFill>
                <a:schemeClr val="bg1"/>
              </a:solidFill>
            </a:endParaRPr>
          </a:p>
          <a:p>
            <a:pPr marL="285750" indent="-285750">
              <a:buFont typeface="Arial" panose="020B0604020202020204" pitchFamily="34" charset="0"/>
              <a:buChar char="•"/>
            </a:pPr>
            <a:r>
              <a:rPr lang="en-US" sz="1600" i="1" dirty="0">
                <a:solidFill>
                  <a:schemeClr val="bg1"/>
                </a:solidFill>
              </a:rPr>
              <a:t>Member Satisfaction</a:t>
            </a:r>
          </a:p>
          <a:p>
            <a:pPr marL="285750" indent="-285750">
              <a:buFont typeface="Arial" panose="020B0604020202020204" pitchFamily="34" charset="0"/>
              <a:buChar char="•"/>
            </a:pPr>
            <a:r>
              <a:rPr lang="en-US" sz="1600" i="1" dirty="0">
                <a:solidFill>
                  <a:schemeClr val="bg1"/>
                </a:solidFill>
              </a:rPr>
              <a:t>Design/Condition of Courses (much improved)</a:t>
            </a:r>
          </a:p>
          <a:p>
            <a:pPr marL="285750" indent="-285750">
              <a:buFont typeface="Arial" panose="020B0604020202020204" pitchFamily="34" charset="0"/>
              <a:buChar char="•"/>
            </a:pPr>
            <a:r>
              <a:rPr lang="en-US" sz="1600" i="1" dirty="0">
                <a:solidFill>
                  <a:schemeClr val="bg1"/>
                </a:solidFill>
              </a:rPr>
              <a:t>Investment in high spec equipment</a:t>
            </a:r>
          </a:p>
          <a:p>
            <a:pPr marL="285750" indent="-285750">
              <a:buFont typeface="Arial" panose="020B0604020202020204" pitchFamily="34" charset="0"/>
              <a:buChar char="•"/>
            </a:pPr>
            <a:r>
              <a:rPr lang="en-US" sz="1600" i="1" dirty="0">
                <a:solidFill>
                  <a:schemeClr val="bg1"/>
                </a:solidFill>
              </a:rPr>
              <a:t>Strong, experienced and loyal team</a:t>
            </a:r>
          </a:p>
          <a:p>
            <a:pPr marL="285750" indent="-285750">
              <a:buFont typeface="Arial" panose="020B0604020202020204" pitchFamily="34" charset="0"/>
              <a:buChar char="•"/>
            </a:pPr>
            <a:r>
              <a:rPr lang="en-US" sz="1600" i="1" dirty="0">
                <a:solidFill>
                  <a:schemeClr val="bg1"/>
                </a:solidFill>
              </a:rPr>
              <a:t>Food and Beverage offering</a:t>
            </a:r>
          </a:p>
          <a:p>
            <a:pPr marL="285750" indent="-285750">
              <a:buFont typeface="Arial" panose="020B0604020202020204" pitchFamily="34" charset="0"/>
              <a:buChar char="•"/>
            </a:pPr>
            <a:r>
              <a:rPr lang="en-US" sz="1600" i="1" dirty="0">
                <a:solidFill>
                  <a:schemeClr val="bg1"/>
                </a:solidFill>
              </a:rPr>
              <a:t>Close Community and sense of belonging</a:t>
            </a:r>
          </a:p>
          <a:p>
            <a:pPr marL="285750" indent="-285750">
              <a:buFont typeface="Arial" panose="020B0604020202020204" pitchFamily="34" charset="0"/>
              <a:buChar char="•"/>
            </a:pPr>
            <a:r>
              <a:rPr lang="en-US" sz="1600" i="1" dirty="0">
                <a:solidFill>
                  <a:schemeClr val="bg1"/>
                </a:solidFill>
              </a:rPr>
              <a:t>Club Facilities – indoor and outdoor</a:t>
            </a:r>
          </a:p>
          <a:p>
            <a:pPr marL="285750" indent="-285750">
              <a:buFont typeface="Arial" panose="020B0604020202020204" pitchFamily="34" charset="0"/>
              <a:buChar char="•"/>
            </a:pPr>
            <a:r>
              <a:rPr lang="en-US" sz="1600" i="1" dirty="0">
                <a:solidFill>
                  <a:schemeClr val="bg1"/>
                </a:solidFill>
              </a:rPr>
              <a:t>Member Communication</a:t>
            </a:r>
          </a:p>
          <a:p>
            <a:pPr marL="285750" indent="-285750">
              <a:buFont typeface="Arial" panose="020B0604020202020204" pitchFamily="34" charset="0"/>
              <a:buChar char="•"/>
            </a:pPr>
            <a:r>
              <a:rPr lang="en-US" sz="1600" i="1" dirty="0">
                <a:solidFill>
                  <a:schemeClr val="bg1"/>
                </a:solidFill>
              </a:rPr>
              <a:t>Healthy Finances at present – recent capex investment </a:t>
            </a:r>
          </a:p>
          <a:p>
            <a:pPr marL="285750" indent="-285750">
              <a:buFont typeface="Arial" panose="020B0604020202020204" pitchFamily="34" charset="0"/>
              <a:buChar char="•"/>
            </a:pPr>
            <a:r>
              <a:rPr lang="en-US" sz="1600" i="1" dirty="0">
                <a:solidFill>
                  <a:schemeClr val="bg1"/>
                </a:solidFill>
              </a:rPr>
              <a:t>Customer Service</a:t>
            </a:r>
          </a:p>
          <a:p>
            <a:pPr marL="285750" indent="-285750">
              <a:buFont typeface="Arial" panose="020B0604020202020204" pitchFamily="34" charset="0"/>
              <a:buChar char="•"/>
            </a:pPr>
            <a:r>
              <a:rPr lang="en-US" sz="1600" i="1" dirty="0">
                <a:solidFill>
                  <a:schemeClr val="bg1"/>
                </a:solidFill>
              </a:rPr>
              <a:t>Members Benefits</a:t>
            </a:r>
          </a:p>
          <a:p>
            <a:pPr marL="285750" indent="-285750">
              <a:buFont typeface="Arial" panose="020B0604020202020204" pitchFamily="34" charset="0"/>
              <a:buChar char="•"/>
            </a:pPr>
            <a:r>
              <a:rPr lang="en-US" sz="1600" i="1" dirty="0">
                <a:solidFill>
                  <a:schemeClr val="bg1"/>
                </a:solidFill>
              </a:rPr>
              <a:t>Junior Section</a:t>
            </a:r>
          </a:p>
        </p:txBody>
      </p:sp>
      <p:sp>
        <p:nvSpPr>
          <p:cNvPr id="4" name="TextBox 3">
            <a:extLst>
              <a:ext uri="{FF2B5EF4-FFF2-40B4-BE49-F238E27FC236}">
                <a16:creationId xmlns:a16="http://schemas.microsoft.com/office/drawing/2014/main" id="{2F8D6CEA-D15B-E725-5C59-B58E3DA3242A}"/>
              </a:ext>
            </a:extLst>
          </p:cNvPr>
          <p:cNvSpPr txBox="1"/>
          <p:nvPr/>
        </p:nvSpPr>
        <p:spPr>
          <a:xfrm>
            <a:off x="5824847" y="1057637"/>
            <a:ext cx="5263567" cy="3293209"/>
          </a:xfrm>
          <a:prstGeom prst="rect">
            <a:avLst/>
          </a:prstGeom>
          <a:solidFill>
            <a:srgbClr val="00B0F0"/>
          </a:solidFill>
        </p:spPr>
        <p:txBody>
          <a:bodyPr wrap="square" rtlCol="0">
            <a:spAutoFit/>
          </a:bodyPr>
          <a:lstStyle/>
          <a:p>
            <a:r>
              <a:rPr lang="en-US" sz="1600" dirty="0">
                <a:solidFill>
                  <a:schemeClr val="bg1"/>
                </a:solidFill>
              </a:rPr>
              <a:t>Weaknesses</a:t>
            </a:r>
            <a:endParaRPr lang="en-US" sz="1600" i="1" dirty="0">
              <a:solidFill>
                <a:schemeClr val="bg1"/>
              </a:solidFill>
            </a:endParaRPr>
          </a:p>
          <a:p>
            <a:pPr marL="285750" indent="-285750">
              <a:buFont typeface="Arial" panose="020B0604020202020204" pitchFamily="34" charset="0"/>
              <a:buChar char="•"/>
            </a:pPr>
            <a:r>
              <a:rPr lang="en-US" sz="1600" i="1" dirty="0">
                <a:solidFill>
                  <a:schemeClr val="bg1"/>
                </a:solidFill>
              </a:rPr>
              <a:t>Average age of membership</a:t>
            </a:r>
          </a:p>
          <a:p>
            <a:pPr marL="285750" indent="-285750">
              <a:buFont typeface="Arial" panose="020B0604020202020204" pitchFamily="34" charset="0"/>
              <a:buChar char="•"/>
            </a:pPr>
            <a:r>
              <a:rPr lang="en-US" sz="1600" i="1" dirty="0">
                <a:solidFill>
                  <a:schemeClr val="bg1"/>
                </a:solidFill>
              </a:rPr>
              <a:t>Reliance on member subscriptions/waiting list</a:t>
            </a:r>
          </a:p>
          <a:p>
            <a:pPr marL="285750" indent="-285750">
              <a:buFont typeface="Arial" panose="020B0604020202020204" pitchFamily="34" charset="0"/>
              <a:buChar char="•"/>
            </a:pPr>
            <a:r>
              <a:rPr lang="en-US" sz="1600" i="1" dirty="0">
                <a:solidFill>
                  <a:schemeClr val="bg1"/>
                </a:solidFill>
              </a:rPr>
              <a:t>Space restrictions on courses, driving range/coaching and clubhouse</a:t>
            </a:r>
          </a:p>
          <a:p>
            <a:pPr marL="285750" indent="-285750">
              <a:buFont typeface="Arial" panose="020B0604020202020204" pitchFamily="34" charset="0"/>
              <a:buChar char="•"/>
            </a:pPr>
            <a:r>
              <a:rPr lang="en-US" sz="1600" i="1" dirty="0">
                <a:solidFill>
                  <a:schemeClr val="bg1"/>
                </a:solidFill>
              </a:rPr>
              <a:t>Presentation/attention to detail for some parts of courses</a:t>
            </a:r>
          </a:p>
          <a:p>
            <a:pPr marL="285750" indent="-285750">
              <a:buFont typeface="Arial" panose="020B0604020202020204" pitchFamily="34" charset="0"/>
              <a:buChar char="•"/>
            </a:pPr>
            <a:r>
              <a:rPr lang="en-US" sz="1600" i="1" dirty="0">
                <a:solidFill>
                  <a:schemeClr val="bg1"/>
                </a:solidFill>
              </a:rPr>
              <a:t>New member expectations</a:t>
            </a:r>
          </a:p>
          <a:p>
            <a:pPr marL="285750" indent="-285750">
              <a:buFont typeface="Arial" panose="020B0604020202020204" pitchFamily="34" charset="0"/>
              <a:buChar char="•"/>
            </a:pPr>
            <a:r>
              <a:rPr lang="en-US" sz="1600" i="1" dirty="0">
                <a:solidFill>
                  <a:schemeClr val="bg1"/>
                </a:solidFill>
              </a:rPr>
              <a:t>Social media communication</a:t>
            </a:r>
          </a:p>
          <a:p>
            <a:pPr marL="285750" indent="-285750">
              <a:buFont typeface="Arial" panose="020B0604020202020204" pitchFamily="34" charset="0"/>
              <a:buChar char="•"/>
            </a:pPr>
            <a:r>
              <a:rPr lang="en-US" sz="1600" i="1" dirty="0">
                <a:solidFill>
                  <a:schemeClr val="bg1"/>
                </a:solidFill>
              </a:rPr>
              <a:t>Time availability/management</a:t>
            </a:r>
          </a:p>
          <a:p>
            <a:pPr marL="285750" indent="-285750">
              <a:buFont typeface="Arial" panose="020B0604020202020204" pitchFamily="34" charset="0"/>
              <a:buChar char="•"/>
            </a:pPr>
            <a:r>
              <a:rPr lang="en-US" sz="1600" i="1" dirty="0">
                <a:solidFill>
                  <a:schemeClr val="bg1"/>
                </a:solidFill>
              </a:rPr>
              <a:t>Parking – space restrictions and access road</a:t>
            </a:r>
          </a:p>
          <a:p>
            <a:pPr marL="285750" indent="-285750">
              <a:buFont typeface="Arial" panose="020B0604020202020204" pitchFamily="34" charset="0"/>
              <a:buChar char="•"/>
            </a:pPr>
            <a:r>
              <a:rPr lang="en-US" sz="1600" i="1" dirty="0">
                <a:solidFill>
                  <a:schemeClr val="bg1"/>
                </a:solidFill>
              </a:rPr>
              <a:t>Historic issues with bunkers – being addressed</a:t>
            </a:r>
          </a:p>
          <a:p>
            <a:pPr marL="285750" indent="-285750">
              <a:buFont typeface="Arial" panose="020B0604020202020204" pitchFamily="34" charset="0"/>
              <a:buChar char="•"/>
            </a:pPr>
            <a:r>
              <a:rPr lang="en-US" sz="1600" i="1" dirty="0">
                <a:solidFill>
                  <a:schemeClr val="bg1"/>
                </a:solidFill>
              </a:rPr>
              <a:t>Lack of consistency in the standards of golfing etiquette especially on the courses</a:t>
            </a:r>
          </a:p>
        </p:txBody>
      </p:sp>
      <p:sp>
        <p:nvSpPr>
          <p:cNvPr id="5" name="TextBox 4">
            <a:extLst>
              <a:ext uri="{FF2B5EF4-FFF2-40B4-BE49-F238E27FC236}">
                <a16:creationId xmlns:a16="http://schemas.microsoft.com/office/drawing/2014/main" id="{935B6503-390B-F571-6876-DF551A9F733C}"/>
              </a:ext>
            </a:extLst>
          </p:cNvPr>
          <p:cNvSpPr txBox="1"/>
          <p:nvPr/>
        </p:nvSpPr>
        <p:spPr>
          <a:xfrm rot="10800000" flipV="1">
            <a:off x="397532" y="4463931"/>
            <a:ext cx="4957105" cy="2308324"/>
          </a:xfrm>
          <a:prstGeom prst="rect">
            <a:avLst/>
          </a:prstGeom>
          <a:solidFill>
            <a:schemeClr val="accent4">
              <a:lumMod val="75000"/>
            </a:schemeClr>
          </a:solidFill>
        </p:spPr>
        <p:txBody>
          <a:bodyPr wrap="square" rtlCol="0">
            <a:spAutoFit/>
          </a:bodyPr>
          <a:lstStyle/>
          <a:p>
            <a:r>
              <a:rPr lang="en-US" sz="1600" dirty="0">
                <a:solidFill>
                  <a:schemeClr val="bg1"/>
                </a:solidFill>
              </a:rPr>
              <a:t>Opportunities</a:t>
            </a:r>
          </a:p>
          <a:p>
            <a:pPr marL="285750" indent="-285750">
              <a:buFont typeface="Arial" panose="020B0604020202020204" pitchFamily="34" charset="0"/>
              <a:buChar char="•"/>
            </a:pPr>
            <a:r>
              <a:rPr lang="en-US" sz="1600" i="1" dirty="0">
                <a:solidFill>
                  <a:schemeClr val="bg1"/>
                </a:solidFill>
              </a:rPr>
              <a:t>Increase Visitor Income – golf/shop/F&amp;B</a:t>
            </a:r>
          </a:p>
          <a:p>
            <a:pPr marL="285750" indent="-285750">
              <a:buFont typeface="Arial" panose="020B0604020202020204" pitchFamily="34" charset="0"/>
              <a:buChar char="•"/>
            </a:pPr>
            <a:r>
              <a:rPr lang="en-US" sz="1600" i="1" dirty="0">
                <a:solidFill>
                  <a:schemeClr val="bg1"/>
                </a:solidFill>
              </a:rPr>
              <a:t>Pro-shop enhancements – layout/merch</a:t>
            </a:r>
          </a:p>
          <a:p>
            <a:pPr marL="285750" indent="-285750">
              <a:buFont typeface="Arial" panose="020B0604020202020204" pitchFamily="34" charset="0"/>
              <a:buChar char="•"/>
            </a:pPr>
            <a:r>
              <a:rPr lang="en-US" sz="1600" i="1" dirty="0">
                <a:solidFill>
                  <a:schemeClr val="bg1"/>
                </a:solidFill>
              </a:rPr>
              <a:t>Digital marketing</a:t>
            </a:r>
          </a:p>
          <a:p>
            <a:pPr marL="285750" indent="-285750">
              <a:buFont typeface="Arial" panose="020B0604020202020204" pitchFamily="34" charset="0"/>
              <a:buChar char="•"/>
            </a:pPr>
            <a:r>
              <a:rPr lang="en-US" sz="1600" i="1" dirty="0">
                <a:solidFill>
                  <a:schemeClr val="bg1"/>
                </a:solidFill>
              </a:rPr>
              <a:t>Indoor golf</a:t>
            </a:r>
          </a:p>
          <a:p>
            <a:pPr marL="285750" indent="-285750">
              <a:buFont typeface="Arial" panose="020B0604020202020204" pitchFamily="34" charset="0"/>
              <a:buChar char="•"/>
            </a:pPr>
            <a:r>
              <a:rPr lang="en-US" sz="1600" i="1" dirty="0">
                <a:solidFill>
                  <a:schemeClr val="bg1"/>
                </a:solidFill>
              </a:rPr>
              <a:t>Flood mitigation</a:t>
            </a:r>
          </a:p>
          <a:p>
            <a:pPr marL="285750" indent="-285750">
              <a:buFont typeface="Arial" panose="020B0604020202020204" pitchFamily="34" charset="0"/>
              <a:buChar char="•"/>
            </a:pPr>
            <a:r>
              <a:rPr lang="en-US" sz="1600" i="1" dirty="0">
                <a:solidFill>
                  <a:schemeClr val="bg1"/>
                </a:solidFill>
              </a:rPr>
              <a:t>Bunker enhancements (in progress)</a:t>
            </a:r>
          </a:p>
          <a:p>
            <a:pPr marL="285750" indent="-285750">
              <a:buFont typeface="Arial" panose="020B0604020202020204" pitchFamily="34" charset="0"/>
              <a:buChar char="•"/>
            </a:pPr>
            <a:r>
              <a:rPr lang="en-US" sz="1600" i="1" dirty="0">
                <a:solidFill>
                  <a:schemeClr val="bg1"/>
                </a:solidFill>
              </a:rPr>
              <a:t>Further investment in technology</a:t>
            </a:r>
          </a:p>
          <a:p>
            <a:pPr marL="285750" indent="-285750">
              <a:buFont typeface="Arial" panose="020B0604020202020204" pitchFamily="34" charset="0"/>
              <a:buChar char="•"/>
            </a:pPr>
            <a:r>
              <a:rPr lang="en-US" sz="1600" i="1" dirty="0">
                <a:solidFill>
                  <a:schemeClr val="bg1"/>
                </a:solidFill>
              </a:rPr>
              <a:t>Raising awareness of member benefits</a:t>
            </a:r>
          </a:p>
        </p:txBody>
      </p:sp>
      <p:sp>
        <p:nvSpPr>
          <p:cNvPr id="6" name="TextBox 5">
            <a:extLst>
              <a:ext uri="{FF2B5EF4-FFF2-40B4-BE49-F238E27FC236}">
                <a16:creationId xmlns:a16="http://schemas.microsoft.com/office/drawing/2014/main" id="{A924FF01-26A6-BBB4-9891-A61B740E8515}"/>
              </a:ext>
            </a:extLst>
          </p:cNvPr>
          <p:cNvSpPr txBox="1"/>
          <p:nvPr/>
        </p:nvSpPr>
        <p:spPr>
          <a:xfrm rot="10800000" flipV="1">
            <a:off x="5824847" y="4448542"/>
            <a:ext cx="5263568" cy="2308324"/>
          </a:xfrm>
          <a:prstGeom prst="rect">
            <a:avLst/>
          </a:prstGeom>
          <a:solidFill>
            <a:srgbClr val="FF0000"/>
          </a:solidFill>
        </p:spPr>
        <p:txBody>
          <a:bodyPr wrap="square" rtlCol="0">
            <a:spAutoFit/>
          </a:bodyPr>
          <a:lstStyle/>
          <a:p>
            <a:r>
              <a:rPr lang="en-US" sz="1600" dirty="0">
                <a:solidFill>
                  <a:schemeClr val="bg1"/>
                </a:solidFill>
              </a:rPr>
              <a:t>Threats</a:t>
            </a:r>
          </a:p>
          <a:p>
            <a:pPr marL="285750" indent="-285750">
              <a:buFont typeface="Arial" panose="020B0604020202020204" pitchFamily="34" charset="0"/>
              <a:buChar char="•"/>
            </a:pPr>
            <a:r>
              <a:rPr lang="en-US" sz="1600" i="1" dirty="0">
                <a:solidFill>
                  <a:schemeClr val="bg1"/>
                </a:solidFill>
              </a:rPr>
              <a:t>Financial pressures - reducing waiting list,  local economy, cost inflation, taxes – pressure on subscriptions</a:t>
            </a:r>
          </a:p>
          <a:p>
            <a:pPr marL="285750" indent="-285750">
              <a:buFont typeface="Arial" panose="020B0604020202020204" pitchFamily="34" charset="0"/>
              <a:buChar char="•"/>
            </a:pPr>
            <a:r>
              <a:rPr lang="en-US" sz="1600" i="1" dirty="0">
                <a:solidFill>
                  <a:schemeClr val="bg1"/>
                </a:solidFill>
              </a:rPr>
              <a:t>Flood risks and climate change</a:t>
            </a:r>
          </a:p>
          <a:p>
            <a:pPr marL="285750" indent="-285750">
              <a:buFont typeface="Arial" panose="020B0604020202020204" pitchFamily="34" charset="0"/>
              <a:buChar char="•"/>
            </a:pPr>
            <a:r>
              <a:rPr lang="en-US" sz="1600" i="1" dirty="0">
                <a:solidFill>
                  <a:schemeClr val="bg1"/>
                </a:solidFill>
              </a:rPr>
              <a:t>Manufacturer/Online competition for shop</a:t>
            </a:r>
          </a:p>
          <a:p>
            <a:pPr marL="285750" indent="-285750">
              <a:buFont typeface="Arial" panose="020B0604020202020204" pitchFamily="34" charset="0"/>
              <a:buChar char="•"/>
            </a:pPr>
            <a:r>
              <a:rPr lang="en-US" sz="1600" i="1" dirty="0">
                <a:solidFill>
                  <a:schemeClr val="bg1"/>
                </a:solidFill>
              </a:rPr>
              <a:t>Staffing and succession planning</a:t>
            </a:r>
          </a:p>
          <a:p>
            <a:pPr marL="285750" indent="-285750">
              <a:buFont typeface="Arial" panose="020B0604020202020204" pitchFamily="34" charset="0"/>
              <a:buChar char="•"/>
            </a:pPr>
            <a:r>
              <a:rPr lang="en-US" sz="1600" i="1" dirty="0">
                <a:solidFill>
                  <a:schemeClr val="bg1"/>
                </a:solidFill>
              </a:rPr>
              <a:t>Demographic changes</a:t>
            </a:r>
          </a:p>
          <a:p>
            <a:pPr marL="285750" indent="-285750">
              <a:buFont typeface="Arial" panose="020B0604020202020204" pitchFamily="34" charset="0"/>
              <a:buChar char="•"/>
            </a:pPr>
            <a:r>
              <a:rPr lang="en-US" sz="1600" i="1" dirty="0">
                <a:solidFill>
                  <a:schemeClr val="bg1"/>
                </a:solidFill>
              </a:rPr>
              <a:t>Public safety and public access</a:t>
            </a:r>
          </a:p>
          <a:p>
            <a:pPr marL="285750" indent="-285750">
              <a:buFont typeface="Arial" panose="020B0604020202020204" pitchFamily="34" charset="0"/>
              <a:buChar char="•"/>
            </a:pPr>
            <a:r>
              <a:rPr lang="en-US" sz="1600" i="1" dirty="0">
                <a:solidFill>
                  <a:schemeClr val="bg1"/>
                </a:solidFill>
              </a:rPr>
              <a:t>Competition for membership from other clubs/courses</a:t>
            </a:r>
          </a:p>
        </p:txBody>
      </p:sp>
      <p:sp>
        <p:nvSpPr>
          <p:cNvPr id="7" name="Title 1">
            <a:extLst>
              <a:ext uri="{FF2B5EF4-FFF2-40B4-BE49-F238E27FC236}">
                <a16:creationId xmlns:a16="http://schemas.microsoft.com/office/drawing/2014/main" id="{AFDBCB58-B1C9-F1ED-3782-F5768F46D1FD}"/>
              </a:ext>
            </a:extLst>
          </p:cNvPr>
          <p:cNvSpPr>
            <a:spLocks noGrp="1"/>
          </p:cNvSpPr>
          <p:nvPr>
            <p:ph type="title"/>
          </p:nvPr>
        </p:nvSpPr>
        <p:spPr>
          <a:xfrm>
            <a:off x="196145" y="110732"/>
            <a:ext cx="10515600" cy="833822"/>
          </a:xfrm>
        </p:spPr>
        <p:txBody>
          <a:bodyPr/>
          <a:lstStyle/>
          <a:p>
            <a:r>
              <a:rPr lang="en-US" b="1" dirty="0"/>
              <a:t>Assessment of current status- internal view</a:t>
            </a:r>
          </a:p>
        </p:txBody>
      </p:sp>
      <p:sp>
        <p:nvSpPr>
          <p:cNvPr id="13" name="Date Placeholder 12">
            <a:extLst>
              <a:ext uri="{FF2B5EF4-FFF2-40B4-BE49-F238E27FC236}">
                <a16:creationId xmlns:a16="http://schemas.microsoft.com/office/drawing/2014/main" id="{201841F8-FF01-3F0F-E711-4FC1F07FE2A5}"/>
              </a:ext>
            </a:extLst>
          </p:cNvPr>
          <p:cNvSpPr>
            <a:spLocks noGrp="1"/>
          </p:cNvSpPr>
          <p:nvPr>
            <p:ph type="dt" sz="half" idx="10"/>
          </p:nvPr>
        </p:nvSpPr>
        <p:spPr/>
        <p:txBody>
          <a:bodyPr/>
          <a:lstStyle/>
          <a:p>
            <a:fld id="{B6814726-09CE-2643-A6D8-578F9F36CC73}" type="datetime1">
              <a:rPr lang="en-GB" smtClean="0"/>
              <a:t>26/09/2025</a:t>
            </a:fld>
            <a:endParaRPr lang="en-US" dirty="0"/>
          </a:p>
        </p:txBody>
      </p:sp>
      <p:sp>
        <p:nvSpPr>
          <p:cNvPr id="14" name="Slide Number Placeholder 13">
            <a:extLst>
              <a:ext uri="{FF2B5EF4-FFF2-40B4-BE49-F238E27FC236}">
                <a16:creationId xmlns:a16="http://schemas.microsoft.com/office/drawing/2014/main" id="{F628C0B9-17AD-57E1-4AAA-42821DF3C6D1}"/>
              </a:ext>
            </a:extLst>
          </p:cNvPr>
          <p:cNvSpPr>
            <a:spLocks noGrp="1"/>
          </p:cNvSpPr>
          <p:nvPr>
            <p:ph type="sldNum" sz="quarter" idx="12"/>
          </p:nvPr>
        </p:nvSpPr>
        <p:spPr/>
        <p:txBody>
          <a:bodyPr/>
          <a:lstStyle/>
          <a:p>
            <a:fld id="{9C56C8D6-8E90-0343-8E34-2126625EC9F4}" type="slidenum">
              <a:rPr lang="en-US" smtClean="0"/>
              <a:t>9</a:t>
            </a:fld>
            <a:endParaRPr lang="en-US" dirty="0"/>
          </a:p>
        </p:txBody>
      </p:sp>
    </p:spTree>
    <p:extLst>
      <p:ext uri="{BB962C8B-B14F-4D97-AF65-F5344CB8AC3E}">
        <p14:creationId xmlns:p14="http://schemas.microsoft.com/office/powerpoint/2010/main" val="15937376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7DEE0-E7EC-2F21-8C9D-5C5E39BB09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2AE7FD-F692-F575-3B45-1AA9946E1D20}"/>
              </a:ext>
            </a:extLst>
          </p:cNvPr>
          <p:cNvSpPr>
            <a:spLocks noGrp="1"/>
          </p:cNvSpPr>
          <p:nvPr>
            <p:ph type="title"/>
          </p:nvPr>
        </p:nvSpPr>
        <p:spPr>
          <a:xfrm>
            <a:off x="258651" y="281497"/>
            <a:ext cx="10515600" cy="780900"/>
          </a:xfrm>
        </p:spPr>
        <p:txBody>
          <a:bodyPr>
            <a:normAutofit/>
          </a:bodyPr>
          <a:lstStyle/>
          <a:p>
            <a:r>
              <a:rPr lang="en-US" b="1" dirty="0">
                <a:solidFill>
                  <a:schemeClr val="accent6">
                    <a:lumMod val="75000"/>
                  </a:schemeClr>
                </a:solidFill>
              </a:rPr>
              <a:t>Analysis of Operating Costs </a:t>
            </a:r>
          </a:p>
        </p:txBody>
      </p:sp>
      <p:graphicFrame>
        <p:nvGraphicFramePr>
          <p:cNvPr id="3" name="Chart 2">
            <a:extLst>
              <a:ext uri="{FF2B5EF4-FFF2-40B4-BE49-F238E27FC236}">
                <a16:creationId xmlns:a16="http://schemas.microsoft.com/office/drawing/2014/main" id="{65AB2D75-1EEA-A341-C7AA-0FF1981D9575}"/>
              </a:ext>
            </a:extLst>
          </p:cNvPr>
          <p:cNvGraphicFramePr/>
          <p:nvPr>
            <p:extLst>
              <p:ext uri="{D42A27DB-BD31-4B8C-83A1-F6EECF244321}">
                <p14:modId xmlns:p14="http://schemas.microsoft.com/office/powerpoint/2010/main" val="3561222562"/>
              </p:ext>
            </p:extLst>
          </p:nvPr>
        </p:nvGraphicFramePr>
        <p:xfrm>
          <a:off x="258651" y="1062398"/>
          <a:ext cx="3137692" cy="261301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49C2B82C-4595-DC08-37F2-36FE921D9BC2}"/>
              </a:ext>
            </a:extLst>
          </p:cNvPr>
          <p:cNvGraphicFramePr/>
          <p:nvPr>
            <p:extLst>
              <p:ext uri="{D42A27DB-BD31-4B8C-83A1-F6EECF244321}">
                <p14:modId xmlns:p14="http://schemas.microsoft.com/office/powerpoint/2010/main" val="149759998"/>
              </p:ext>
            </p:extLst>
          </p:nvPr>
        </p:nvGraphicFramePr>
        <p:xfrm>
          <a:off x="3564577" y="1062397"/>
          <a:ext cx="3590306" cy="255067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D09857EE-26A8-D41A-3FC1-7F310479F5BC}"/>
              </a:ext>
            </a:extLst>
          </p:cNvPr>
          <p:cNvGraphicFramePr/>
          <p:nvPr>
            <p:extLst>
              <p:ext uri="{D42A27DB-BD31-4B8C-83A1-F6EECF244321}">
                <p14:modId xmlns:p14="http://schemas.microsoft.com/office/powerpoint/2010/main" val="1837529900"/>
              </p:ext>
            </p:extLst>
          </p:nvPr>
        </p:nvGraphicFramePr>
        <p:xfrm>
          <a:off x="461497" y="3924795"/>
          <a:ext cx="5869692" cy="230489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 name="Chart 3">
            <a:extLst>
              <a:ext uri="{FF2B5EF4-FFF2-40B4-BE49-F238E27FC236}">
                <a16:creationId xmlns:a16="http://schemas.microsoft.com/office/drawing/2014/main" id="{FF7BF549-C591-D709-C68D-8CB812E50EB1}"/>
              </a:ext>
            </a:extLst>
          </p:cNvPr>
          <p:cNvGraphicFramePr/>
          <p:nvPr>
            <p:extLst>
              <p:ext uri="{D42A27DB-BD31-4B8C-83A1-F6EECF244321}">
                <p14:modId xmlns:p14="http://schemas.microsoft.com/office/powerpoint/2010/main" val="1011054235"/>
              </p:ext>
            </p:extLst>
          </p:nvPr>
        </p:nvGraphicFramePr>
        <p:xfrm>
          <a:off x="7493329" y="1062397"/>
          <a:ext cx="3449155" cy="2515044"/>
        </p:xfrm>
        <a:graphic>
          <a:graphicData uri="http://schemas.openxmlformats.org/drawingml/2006/chart">
            <c:chart xmlns:c="http://schemas.openxmlformats.org/drawingml/2006/chart" xmlns:r="http://schemas.openxmlformats.org/officeDocument/2006/relationships" r:id="rId5"/>
          </a:graphicData>
        </a:graphic>
      </p:graphicFrame>
      <p:sp>
        <p:nvSpPr>
          <p:cNvPr id="5" name="TextBox 4">
            <a:extLst>
              <a:ext uri="{FF2B5EF4-FFF2-40B4-BE49-F238E27FC236}">
                <a16:creationId xmlns:a16="http://schemas.microsoft.com/office/drawing/2014/main" id="{73D6125F-CD3C-20AE-3308-E157FE1E353C}"/>
              </a:ext>
            </a:extLst>
          </p:cNvPr>
          <p:cNvSpPr txBox="1"/>
          <p:nvPr/>
        </p:nvSpPr>
        <p:spPr>
          <a:xfrm>
            <a:off x="6204857" y="3924795"/>
            <a:ext cx="5593279" cy="2677656"/>
          </a:xfrm>
          <a:prstGeom prst="rect">
            <a:avLst/>
          </a:prstGeom>
          <a:noFill/>
        </p:spPr>
        <p:txBody>
          <a:bodyPr wrap="square" rtlCol="0">
            <a:spAutoFit/>
          </a:bodyPr>
          <a:lstStyle/>
          <a:p>
            <a:pPr marL="171450" indent="-171450">
              <a:buFont typeface="Arial" panose="020B0604020202020204" pitchFamily="34" charset="0"/>
              <a:buChar char="•"/>
            </a:pPr>
            <a:r>
              <a:rPr lang="en-US" sz="1200" dirty="0"/>
              <a:t>Costs include depreciation which is a proxy for the average capital expenditure per annum. Course expenditure above also include costs spent on the course that are capitalized but not depreciated such as the bunker redesign programme;</a:t>
            </a:r>
          </a:p>
          <a:p>
            <a:pPr marL="171450" indent="-171450">
              <a:buFont typeface="Arial" panose="020B0604020202020204" pitchFamily="34" charset="0"/>
              <a:buChar char="•"/>
            </a:pPr>
            <a:r>
              <a:rPr lang="en-US" sz="1200" dirty="0"/>
              <a:t>The cost analysis attributes specific costs to each core area and allocates where there are shared costs. Admin costs of around £230k are allocated proportionately;</a:t>
            </a:r>
          </a:p>
          <a:p>
            <a:pPr marL="171450" indent="-171450">
              <a:buFont typeface="Arial" panose="020B0604020202020204" pitchFamily="34" charset="0"/>
              <a:buChar char="•"/>
            </a:pPr>
            <a:r>
              <a:rPr lang="en-US" sz="1200" dirty="0"/>
              <a:t>Course expenditure was artificially low in 2023/2024 due to recoveries from Scottish Water and Clubhouse income is low in 2024/25 due to the clubhouse refurb closure;</a:t>
            </a:r>
          </a:p>
          <a:p>
            <a:pPr marL="171450" indent="-171450">
              <a:buFont typeface="Arial" panose="020B0604020202020204" pitchFamily="34" charset="0"/>
              <a:buChar char="•"/>
            </a:pPr>
            <a:r>
              <a:rPr lang="en-US" sz="1200" dirty="0"/>
              <a:t>Gross Expenditure is roughly 40% course, 40% clubhouse and 20% golf operations;</a:t>
            </a:r>
          </a:p>
          <a:p>
            <a:pPr marL="171450" indent="-171450">
              <a:buFont typeface="Arial" panose="020B0604020202020204" pitchFamily="34" charset="0"/>
              <a:buChar char="•"/>
            </a:pPr>
            <a:r>
              <a:rPr lang="en-US" sz="1200" dirty="0"/>
              <a:t>Net expenditure is 65% for the Courses, 25% for the clubhouse and 10% for Golf operations</a:t>
            </a:r>
          </a:p>
          <a:p>
            <a:pPr marL="171450" indent="-171450">
              <a:buFont typeface="Arial" panose="020B0604020202020204" pitchFamily="34" charset="0"/>
              <a:buChar char="•"/>
            </a:pPr>
            <a:r>
              <a:rPr lang="en-US" sz="1200" dirty="0"/>
              <a:t>The net surplus was higher in 2023/24 due to Scottish Water recovery and there is a small shortfall projected for 2024/25 due to clubhouse closure for refurbishment. (These figures are reported after deducting capital expenditure on the course as noted above.)</a:t>
            </a:r>
          </a:p>
        </p:txBody>
      </p:sp>
      <p:sp>
        <p:nvSpPr>
          <p:cNvPr id="14" name="Date Placeholder 13">
            <a:extLst>
              <a:ext uri="{FF2B5EF4-FFF2-40B4-BE49-F238E27FC236}">
                <a16:creationId xmlns:a16="http://schemas.microsoft.com/office/drawing/2014/main" id="{E90831CC-8874-FDDD-BD79-35C46AB110EE}"/>
              </a:ext>
            </a:extLst>
          </p:cNvPr>
          <p:cNvSpPr>
            <a:spLocks noGrp="1"/>
          </p:cNvSpPr>
          <p:nvPr>
            <p:ph type="dt" sz="half" idx="10"/>
          </p:nvPr>
        </p:nvSpPr>
        <p:spPr/>
        <p:txBody>
          <a:bodyPr/>
          <a:lstStyle/>
          <a:p>
            <a:fld id="{5D6E3498-AF5A-BF4E-AA02-CC3625ECCC94}" type="datetime1">
              <a:rPr lang="en-GB" smtClean="0"/>
              <a:t>26/09/2025</a:t>
            </a:fld>
            <a:endParaRPr lang="en-US" dirty="0"/>
          </a:p>
        </p:txBody>
      </p:sp>
      <p:sp>
        <p:nvSpPr>
          <p:cNvPr id="15" name="Slide Number Placeholder 14">
            <a:extLst>
              <a:ext uri="{FF2B5EF4-FFF2-40B4-BE49-F238E27FC236}">
                <a16:creationId xmlns:a16="http://schemas.microsoft.com/office/drawing/2014/main" id="{80473993-EDBC-9C3C-3939-C5DE90ABEF56}"/>
              </a:ext>
            </a:extLst>
          </p:cNvPr>
          <p:cNvSpPr>
            <a:spLocks noGrp="1"/>
          </p:cNvSpPr>
          <p:nvPr>
            <p:ph type="sldNum" sz="quarter" idx="12"/>
          </p:nvPr>
        </p:nvSpPr>
        <p:spPr/>
        <p:txBody>
          <a:bodyPr/>
          <a:lstStyle/>
          <a:p>
            <a:fld id="{9C56C8D6-8E90-0343-8E34-2126625EC9F4}" type="slidenum">
              <a:rPr lang="en-US" smtClean="0"/>
              <a:t>10</a:t>
            </a:fld>
            <a:endParaRPr lang="en-US" dirty="0"/>
          </a:p>
        </p:txBody>
      </p:sp>
    </p:spTree>
    <p:extLst>
      <p:ext uri="{BB962C8B-B14F-4D97-AF65-F5344CB8AC3E}">
        <p14:creationId xmlns:p14="http://schemas.microsoft.com/office/powerpoint/2010/main" val="4900386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DE89D5-FE32-2788-FEDC-D8CFDEF7871E}"/>
              </a:ext>
            </a:extLst>
          </p:cNvPr>
          <p:cNvSpPr>
            <a:spLocks noGrp="1"/>
          </p:cNvSpPr>
          <p:nvPr>
            <p:ph type="title"/>
          </p:nvPr>
        </p:nvSpPr>
        <p:spPr>
          <a:xfrm>
            <a:off x="258651" y="281497"/>
            <a:ext cx="10515600" cy="780900"/>
          </a:xfrm>
        </p:spPr>
        <p:txBody>
          <a:bodyPr>
            <a:normAutofit/>
          </a:bodyPr>
          <a:lstStyle/>
          <a:p>
            <a:r>
              <a:rPr lang="en-US" b="1" dirty="0">
                <a:solidFill>
                  <a:schemeClr val="accent6">
                    <a:lumMod val="75000"/>
                  </a:schemeClr>
                </a:solidFill>
              </a:rPr>
              <a:t>Draft Financial Plan</a:t>
            </a:r>
          </a:p>
        </p:txBody>
      </p:sp>
      <p:graphicFrame>
        <p:nvGraphicFramePr>
          <p:cNvPr id="3" name="Chart 2">
            <a:extLst>
              <a:ext uri="{FF2B5EF4-FFF2-40B4-BE49-F238E27FC236}">
                <a16:creationId xmlns:a16="http://schemas.microsoft.com/office/drawing/2014/main" id="{7607832C-5576-99EB-6226-28A6A1B96556}"/>
              </a:ext>
            </a:extLst>
          </p:cNvPr>
          <p:cNvGraphicFramePr/>
          <p:nvPr>
            <p:extLst>
              <p:ext uri="{D42A27DB-BD31-4B8C-83A1-F6EECF244321}">
                <p14:modId xmlns:p14="http://schemas.microsoft.com/office/powerpoint/2010/main" val="3364073677"/>
              </p:ext>
            </p:extLst>
          </p:nvPr>
        </p:nvGraphicFramePr>
        <p:xfrm>
          <a:off x="124691" y="928256"/>
          <a:ext cx="5349834" cy="335873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87BDCE53-7B58-7DED-3217-23DFD3600610}"/>
              </a:ext>
            </a:extLst>
          </p:cNvPr>
          <p:cNvGraphicFramePr/>
          <p:nvPr>
            <p:extLst>
              <p:ext uri="{D42A27DB-BD31-4B8C-83A1-F6EECF244321}">
                <p14:modId xmlns:p14="http://schemas.microsoft.com/office/powerpoint/2010/main" val="966696"/>
              </p:ext>
            </p:extLst>
          </p:nvPr>
        </p:nvGraphicFramePr>
        <p:xfrm>
          <a:off x="5797138" y="952006"/>
          <a:ext cx="4839822" cy="331123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a:extLst>
              <a:ext uri="{FF2B5EF4-FFF2-40B4-BE49-F238E27FC236}">
                <a16:creationId xmlns:a16="http://schemas.microsoft.com/office/drawing/2014/main" id="{96CCD1CD-F20E-1B24-08E2-A78C1660D501}"/>
              </a:ext>
            </a:extLst>
          </p:cNvPr>
          <p:cNvGraphicFramePr/>
          <p:nvPr>
            <p:extLst>
              <p:ext uri="{D42A27DB-BD31-4B8C-83A1-F6EECF244321}">
                <p14:modId xmlns:p14="http://schemas.microsoft.com/office/powerpoint/2010/main" val="2157571810"/>
              </p:ext>
            </p:extLst>
          </p:nvPr>
        </p:nvGraphicFramePr>
        <p:xfrm>
          <a:off x="2939482" y="4239491"/>
          <a:ext cx="5869692" cy="2304899"/>
        </p:xfrm>
        <a:graphic>
          <a:graphicData uri="http://schemas.openxmlformats.org/drawingml/2006/chart">
            <c:chart xmlns:c="http://schemas.openxmlformats.org/drawingml/2006/chart" xmlns:r="http://schemas.openxmlformats.org/officeDocument/2006/relationships" r:id="rId5"/>
          </a:graphicData>
        </a:graphic>
      </p:graphicFrame>
      <p:sp>
        <p:nvSpPr>
          <p:cNvPr id="4" name="TextBox 3">
            <a:extLst>
              <a:ext uri="{FF2B5EF4-FFF2-40B4-BE49-F238E27FC236}">
                <a16:creationId xmlns:a16="http://schemas.microsoft.com/office/drawing/2014/main" id="{CE4D9FF7-C461-C55C-78E3-E639433FCD56}"/>
              </a:ext>
            </a:extLst>
          </p:cNvPr>
          <p:cNvSpPr txBox="1"/>
          <p:nvPr/>
        </p:nvSpPr>
        <p:spPr>
          <a:xfrm>
            <a:off x="6923314" y="4116380"/>
            <a:ext cx="2456122" cy="215444"/>
          </a:xfrm>
          <a:prstGeom prst="rect">
            <a:avLst/>
          </a:prstGeom>
          <a:noFill/>
        </p:spPr>
        <p:txBody>
          <a:bodyPr wrap="none" rtlCol="0">
            <a:spAutoFit/>
          </a:bodyPr>
          <a:lstStyle/>
          <a:p>
            <a:r>
              <a:rPr lang="en-US" sz="800" i="1" dirty="0"/>
              <a:t>* Course expenditure includes capitalized course costs</a:t>
            </a:r>
          </a:p>
        </p:txBody>
      </p:sp>
      <p:sp>
        <p:nvSpPr>
          <p:cNvPr id="5" name="TextBox 4">
            <a:extLst>
              <a:ext uri="{FF2B5EF4-FFF2-40B4-BE49-F238E27FC236}">
                <a16:creationId xmlns:a16="http://schemas.microsoft.com/office/drawing/2014/main" id="{11E3721F-E11A-1BF0-AE67-3B38300B1979}"/>
              </a:ext>
            </a:extLst>
          </p:cNvPr>
          <p:cNvSpPr txBox="1"/>
          <p:nvPr/>
        </p:nvSpPr>
        <p:spPr>
          <a:xfrm>
            <a:off x="3333838" y="6506031"/>
            <a:ext cx="5987537" cy="215444"/>
          </a:xfrm>
          <a:prstGeom prst="rect">
            <a:avLst/>
          </a:prstGeom>
          <a:noFill/>
        </p:spPr>
        <p:txBody>
          <a:bodyPr wrap="none" rtlCol="0">
            <a:spAutoFit/>
          </a:bodyPr>
          <a:lstStyle/>
          <a:p>
            <a:r>
              <a:rPr lang="en-US" sz="800" i="1" dirty="0"/>
              <a:t>* The net surplus does not include the deduction of capitalized course costs which would take the net surplus closer to break even on average</a:t>
            </a:r>
          </a:p>
        </p:txBody>
      </p:sp>
      <p:sp>
        <p:nvSpPr>
          <p:cNvPr id="6" name="TextBox 5">
            <a:extLst>
              <a:ext uri="{FF2B5EF4-FFF2-40B4-BE49-F238E27FC236}">
                <a16:creationId xmlns:a16="http://schemas.microsoft.com/office/drawing/2014/main" id="{7BBCBC4E-99AD-801D-FD6B-7BF45522419A}"/>
              </a:ext>
            </a:extLst>
          </p:cNvPr>
          <p:cNvSpPr txBox="1"/>
          <p:nvPr/>
        </p:nvSpPr>
        <p:spPr>
          <a:xfrm>
            <a:off x="1243436" y="4116380"/>
            <a:ext cx="2866490" cy="215444"/>
          </a:xfrm>
          <a:prstGeom prst="rect">
            <a:avLst/>
          </a:prstGeom>
          <a:noFill/>
        </p:spPr>
        <p:txBody>
          <a:bodyPr wrap="none" rtlCol="0">
            <a:spAutoFit/>
          </a:bodyPr>
          <a:lstStyle/>
          <a:p>
            <a:r>
              <a:rPr lang="en-US" sz="800" i="1" dirty="0"/>
              <a:t>* Income is assumed to increase by an average of 3% per annum</a:t>
            </a:r>
          </a:p>
        </p:txBody>
      </p:sp>
      <p:sp>
        <p:nvSpPr>
          <p:cNvPr id="15" name="Date Placeholder 14">
            <a:extLst>
              <a:ext uri="{FF2B5EF4-FFF2-40B4-BE49-F238E27FC236}">
                <a16:creationId xmlns:a16="http://schemas.microsoft.com/office/drawing/2014/main" id="{DE1D713E-9073-7EB5-299A-D2A8B7FBCD26}"/>
              </a:ext>
            </a:extLst>
          </p:cNvPr>
          <p:cNvSpPr>
            <a:spLocks noGrp="1"/>
          </p:cNvSpPr>
          <p:nvPr>
            <p:ph type="dt" sz="half" idx="10"/>
          </p:nvPr>
        </p:nvSpPr>
        <p:spPr/>
        <p:txBody>
          <a:bodyPr/>
          <a:lstStyle/>
          <a:p>
            <a:fld id="{3BC296A0-0091-9140-B769-E7277CD30D38}" type="datetime1">
              <a:rPr lang="en-GB" smtClean="0"/>
              <a:t>26/09/2025</a:t>
            </a:fld>
            <a:endParaRPr lang="en-US" dirty="0"/>
          </a:p>
        </p:txBody>
      </p:sp>
      <p:sp>
        <p:nvSpPr>
          <p:cNvPr id="16" name="Slide Number Placeholder 15">
            <a:extLst>
              <a:ext uri="{FF2B5EF4-FFF2-40B4-BE49-F238E27FC236}">
                <a16:creationId xmlns:a16="http://schemas.microsoft.com/office/drawing/2014/main" id="{E9903890-C43B-45E4-B276-BCE9F2246E11}"/>
              </a:ext>
            </a:extLst>
          </p:cNvPr>
          <p:cNvSpPr>
            <a:spLocks noGrp="1"/>
          </p:cNvSpPr>
          <p:nvPr>
            <p:ph type="sldNum" sz="quarter" idx="12"/>
          </p:nvPr>
        </p:nvSpPr>
        <p:spPr/>
        <p:txBody>
          <a:bodyPr/>
          <a:lstStyle/>
          <a:p>
            <a:fld id="{9C56C8D6-8E90-0343-8E34-2126625EC9F4}" type="slidenum">
              <a:rPr lang="en-US" smtClean="0"/>
              <a:t>11</a:t>
            </a:fld>
            <a:endParaRPr lang="en-US" dirty="0"/>
          </a:p>
        </p:txBody>
      </p:sp>
    </p:spTree>
    <p:extLst>
      <p:ext uri="{BB962C8B-B14F-4D97-AF65-F5344CB8AC3E}">
        <p14:creationId xmlns:p14="http://schemas.microsoft.com/office/powerpoint/2010/main" val="32715531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5B30D9-C04F-506E-49F1-A9AF0DAC48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8A94F9-D828-4E10-5F52-1C853D2812EA}"/>
              </a:ext>
            </a:extLst>
          </p:cNvPr>
          <p:cNvSpPr>
            <a:spLocks noGrp="1"/>
          </p:cNvSpPr>
          <p:nvPr>
            <p:ph type="title"/>
          </p:nvPr>
        </p:nvSpPr>
        <p:spPr>
          <a:xfrm>
            <a:off x="258651" y="313610"/>
            <a:ext cx="10515600" cy="780900"/>
          </a:xfrm>
        </p:spPr>
        <p:txBody>
          <a:bodyPr>
            <a:normAutofit/>
          </a:bodyPr>
          <a:lstStyle/>
          <a:p>
            <a:r>
              <a:rPr lang="en-US" b="1" dirty="0">
                <a:solidFill>
                  <a:schemeClr val="accent6">
                    <a:lumMod val="75000"/>
                  </a:schemeClr>
                </a:solidFill>
              </a:rPr>
              <a:t>Draft Financial Plan – projected cash flow</a:t>
            </a:r>
          </a:p>
        </p:txBody>
      </p:sp>
      <p:graphicFrame>
        <p:nvGraphicFramePr>
          <p:cNvPr id="5" name="Object 4">
            <a:extLst>
              <a:ext uri="{FF2B5EF4-FFF2-40B4-BE49-F238E27FC236}">
                <a16:creationId xmlns:a16="http://schemas.microsoft.com/office/drawing/2014/main" id="{A54F696C-872F-EC79-87FA-0C37A7B40980}"/>
              </a:ext>
            </a:extLst>
          </p:cNvPr>
          <p:cNvGraphicFramePr>
            <a:graphicFrameLocks noChangeAspect="1"/>
          </p:cNvGraphicFramePr>
          <p:nvPr>
            <p:extLst>
              <p:ext uri="{D42A27DB-BD31-4B8C-83A1-F6EECF244321}">
                <p14:modId xmlns:p14="http://schemas.microsoft.com/office/powerpoint/2010/main" val="4258369198"/>
              </p:ext>
            </p:extLst>
          </p:nvPr>
        </p:nvGraphicFramePr>
        <p:xfrm>
          <a:off x="1593850" y="1274763"/>
          <a:ext cx="9004300" cy="4305300"/>
        </p:xfrm>
        <a:graphic>
          <a:graphicData uri="http://schemas.openxmlformats.org/presentationml/2006/ole">
            <mc:AlternateContent xmlns:mc="http://schemas.openxmlformats.org/markup-compatibility/2006">
              <mc:Choice xmlns:v="urn:schemas-microsoft-com:vml" Requires="v">
                <p:oleObj name="Worksheet" r:id="rId3" imgW="9004300" imgH="4305300" progId="Excel.Sheet.12">
                  <p:embed/>
                </p:oleObj>
              </mc:Choice>
              <mc:Fallback>
                <p:oleObj name="Worksheet" r:id="rId3" imgW="9004300" imgH="4305300" progId="Excel.Sheet.12">
                  <p:embed/>
                  <p:pic>
                    <p:nvPicPr>
                      <p:cNvPr id="5" name="Object 4">
                        <a:extLst>
                          <a:ext uri="{FF2B5EF4-FFF2-40B4-BE49-F238E27FC236}">
                            <a16:creationId xmlns:a16="http://schemas.microsoft.com/office/drawing/2014/main" id="{A54F696C-872F-EC79-87FA-0C37A7B40980}"/>
                          </a:ext>
                        </a:extLst>
                      </p:cNvPr>
                      <p:cNvPicPr/>
                      <p:nvPr/>
                    </p:nvPicPr>
                    <p:blipFill>
                      <a:blip r:embed="rId4"/>
                      <a:stretch>
                        <a:fillRect/>
                      </a:stretch>
                    </p:blipFill>
                    <p:spPr>
                      <a:xfrm>
                        <a:off x="1593850" y="1274763"/>
                        <a:ext cx="9004300" cy="4305300"/>
                      </a:xfrm>
                      <a:prstGeom prst="rect">
                        <a:avLst/>
                      </a:prstGeom>
                    </p:spPr>
                  </p:pic>
                </p:oleObj>
              </mc:Fallback>
            </mc:AlternateContent>
          </a:graphicData>
        </a:graphic>
      </p:graphicFrame>
      <p:sp>
        <p:nvSpPr>
          <p:cNvPr id="10" name="Date Placeholder 9">
            <a:extLst>
              <a:ext uri="{FF2B5EF4-FFF2-40B4-BE49-F238E27FC236}">
                <a16:creationId xmlns:a16="http://schemas.microsoft.com/office/drawing/2014/main" id="{E3CEEA6A-D494-C0DD-1D38-F4202AA30202}"/>
              </a:ext>
            </a:extLst>
          </p:cNvPr>
          <p:cNvSpPr>
            <a:spLocks noGrp="1"/>
          </p:cNvSpPr>
          <p:nvPr>
            <p:ph type="dt" sz="half" idx="10"/>
          </p:nvPr>
        </p:nvSpPr>
        <p:spPr/>
        <p:txBody>
          <a:bodyPr/>
          <a:lstStyle/>
          <a:p>
            <a:fld id="{5319D164-A17D-ED41-B833-90F3F4762721}" type="datetime1">
              <a:rPr lang="en-GB" smtClean="0"/>
              <a:t>26/09/2025</a:t>
            </a:fld>
            <a:endParaRPr lang="en-US" dirty="0"/>
          </a:p>
        </p:txBody>
      </p:sp>
      <p:sp>
        <p:nvSpPr>
          <p:cNvPr id="11" name="Slide Number Placeholder 10">
            <a:extLst>
              <a:ext uri="{FF2B5EF4-FFF2-40B4-BE49-F238E27FC236}">
                <a16:creationId xmlns:a16="http://schemas.microsoft.com/office/drawing/2014/main" id="{8BDCE311-8203-2F9C-CBEF-F9096AF38820}"/>
              </a:ext>
            </a:extLst>
          </p:cNvPr>
          <p:cNvSpPr>
            <a:spLocks noGrp="1"/>
          </p:cNvSpPr>
          <p:nvPr>
            <p:ph type="sldNum" sz="quarter" idx="12"/>
          </p:nvPr>
        </p:nvSpPr>
        <p:spPr/>
        <p:txBody>
          <a:bodyPr/>
          <a:lstStyle/>
          <a:p>
            <a:fld id="{9C56C8D6-8E90-0343-8E34-2126625EC9F4}" type="slidenum">
              <a:rPr lang="en-US" smtClean="0"/>
              <a:t>12</a:t>
            </a:fld>
            <a:endParaRPr lang="en-US" dirty="0"/>
          </a:p>
        </p:txBody>
      </p:sp>
    </p:spTree>
    <p:extLst>
      <p:ext uri="{BB962C8B-B14F-4D97-AF65-F5344CB8AC3E}">
        <p14:creationId xmlns:p14="http://schemas.microsoft.com/office/powerpoint/2010/main" val="37255161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29FA2-38F0-8179-7D02-3A6A6571A832}"/>
              </a:ext>
            </a:extLst>
          </p:cNvPr>
          <p:cNvSpPr>
            <a:spLocks noGrp="1"/>
          </p:cNvSpPr>
          <p:nvPr>
            <p:ph type="title"/>
          </p:nvPr>
        </p:nvSpPr>
        <p:spPr>
          <a:xfrm>
            <a:off x="685801" y="87841"/>
            <a:ext cx="10515600" cy="956231"/>
          </a:xfrm>
        </p:spPr>
        <p:txBody>
          <a:bodyPr/>
          <a:lstStyle/>
          <a:p>
            <a:r>
              <a:rPr lang="en-US" b="1" dirty="0">
                <a:solidFill>
                  <a:srgbClr val="00B0F0"/>
                </a:solidFill>
              </a:rPr>
              <a:t>The Courses</a:t>
            </a:r>
          </a:p>
        </p:txBody>
      </p:sp>
      <p:graphicFrame>
        <p:nvGraphicFramePr>
          <p:cNvPr id="5" name="Table 4">
            <a:extLst>
              <a:ext uri="{FF2B5EF4-FFF2-40B4-BE49-F238E27FC236}">
                <a16:creationId xmlns:a16="http://schemas.microsoft.com/office/drawing/2014/main" id="{8CB49F7D-7730-FC00-8ED8-EB3CB44DB185}"/>
              </a:ext>
            </a:extLst>
          </p:cNvPr>
          <p:cNvGraphicFramePr>
            <a:graphicFrameLocks noGrp="1"/>
          </p:cNvGraphicFramePr>
          <p:nvPr>
            <p:extLst>
              <p:ext uri="{D42A27DB-BD31-4B8C-83A1-F6EECF244321}">
                <p14:modId xmlns:p14="http://schemas.microsoft.com/office/powerpoint/2010/main" val="1364260895"/>
              </p:ext>
            </p:extLst>
          </p:nvPr>
        </p:nvGraphicFramePr>
        <p:xfrm>
          <a:off x="532047" y="1383117"/>
          <a:ext cx="10396085" cy="5072100"/>
        </p:xfrm>
        <a:graphic>
          <a:graphicData uri="http://schemas.openxmlformats.org/drawingml/2006/table">
            <a:tbl>
              <a:tblPr firstRow="1" bandRow="1">
                <a:tableStyleId>{5C22544A-7EE6-4342-B048-85BDC9FD1C3A}</a:tableStyleId>
              </a:tblPr>
              <a:tblGrid>
                <a:gridCol w="2936309">
                  <a:extLst>
                    <a:ext uri="{9D8B030D-6E8A-4147-A177-3AD203B41FA5}">
                      <a16:colId xmlns:a16="http://schemas.microsoft.com/office/drawing/2014/main" val="2264574878"/>
                    </a:ext>
                  </a:extLst>
                </a:gridCol>
                <a:gridCol w="3859481">
                  <a:extLst>
                    <a:ext uri="{9D8B030D-6E8A-4147-A177-3AD203B41FA5}">
                      <a16:colId xmlns:a16="http://schemas.microsoft.com/office/drawing/2014/main" val="3392855980"/>
                    </a:ext>
                  </a:extLst>
                </a:gridCol>
                <a:gridCol w="1074716">
                  <a:extLst>
                    <a:ext uri="{9D8B030D-6E8A-4147-A177-3AD203B41FA5}">
                      <a16:colId xmlns:a16="http://schemas.microsoft.com/office/drawing/2014/main" val="2068131220"/>
                    </a:ext>
                  </a:extLst>
                </a:gridCol>
                <a:gridCol w="1270660">
                  <a:extLst>
                    <a:ext uri="{9D8B030D-6E8A-4147-A177-3AD203B41FA5}">
                      <a16:colId xmlns:a16="http://schemas.microsoft.com/office/drawing/2014/main" val="2412100873"/>
                    </a:ext>
                  </a:extLst>
                </a:gridCol>
                <a:gridCol w="1254919">
                  <a:extLst>
                    <a:ext uri="{9D8B030D-6E8A-4147-A177-3AD203B41FA5}">
                      <a16:colId xmlns:a16="http://schemas.microsoft.com/office/drawing/2014/main" val="4082471162"/>
                    </a:ext>
                  </a:extLst>
                </a:gridCol>
              </a:tblGrid>
              <a:tr h="524370">
                <a:tc>
                  <a:txBody>
                    <a:bodyPr/>
                    <a:lstStyle/>
                    <a:p>
                      <a:r>
                        <a:rPr lang="en-US" dirty="0"/>
                        <a:t>Initiative</a:t>
                      </a:r>
                    </a:p>
                  </a:txBody>
                  <a:tcPr/>
                </a:tc>
                <a:tc>
                  <a:txBody>
                    <a:bodyPr/>
                    <a:lstStyle/>
                    <a:p>
                      <a:r>
                        <a:rPr lang="en-US" dirty="0"/>
                        <a:t>Objectives</a:t>
                      </a:r>
                    </a:p>
                  </a:txBody>
                  <a:tcPr/>
                </a:tc>
                <a:tc>
                  <a:txBody>
                    <a:bodyPr/>
                    <a:lstStyle/>
                    <a:p>
                      <a:r>
                        <a:rPr lang="en-US" dirty="0"/>
                        <a:t>Cost (£k)</a:t>
                      </a:r>
                    </a:p>
                  </a:txBody>
                  <a:tcPr/>
                </a:tc>
                <a:tc>
                  <a:txBody>
                    <a:bodyPr/>
                    <a:lstStyle/>
                    <a:p>
                      <a:r>
                        <a:rPr lang="en-US" dirty="0"/>
                        <a:t>Timescale</a:t>
                      </a:r>
                    </a:p>
                  </a:txBody>
                  <a:tcPr/>
                </a:tc>
                <a:tc>
                  <a:txBody>
                    <a:bodyPr/>
                    <a:lstStyle/>
                    <a:p>
                      <a:r>
                        <a:rPr lang="en-US" dirty="0"/>
                        <a:t>Priority</a:t>
                      </a:r>
                    </a:p>
                  </a:txBody>
                  <a:tcPr/>
                </a:tc>
                <a:extLst>
                  <a:ext uri="{0D108BD9-81ED-4DB2-BD59-A6C34878D82A}">
                    <a16:rowId xmlns:a16="http://schemas.microsoft.com/office/drawing/2014/main" val="3408975952"/>
                  </a:ext>
                </a:extLst>
              </a:tr>
              <a:tr h="524370">
                <a:tc>
                  <a:txBody>
                    <a:bodyPr/>
                    <a:lstStyle/>
                    <a:p>
                      <a:r>
                        <a:rPr lang="en-US" sz="1200" dirty="0"/>
                        <a:t>Complete bunker programme – </a:t>
                      </a:r>
                      <a:r>
                        <a:rPr lang="en-US" sz="1200" i="1" dirty="0"/>
                        <a:t>in progress</a:t>
                      </a:r>
                    </a:p>
                  </a:txBody>
                  <a:tcPr/>
                </a:tc>
                <a:tc>
                  <a:txBody>
                    <a:bodyPr/>
                    <a:lstStyle/>
                    <a:p>
                      <a:r>
                        <a:rPr lang="en-US" sz="1200" dirty="0"/>
                        <a:t>Reduce maintenance cost and improve aesthetics</a:t>
                      </a:r>
                    </a:p>
                  </a:txBody>
                  <a:tcPr/>
                </a:tc>
                <a:tc>
                  <a:txBody>
                    <a:bodyPr/>
                    <a:lstStyle/>
                    <a:p>
                      <a:r>
                        <a:rPr lang="en-US" sz="1200" dirty="0"/>
                        <a:t>£150k</a:t>
                      </a:r>
                    </a:p>
                  </a:txBody>
                  <a:tcPr/>
                </a:tc>
                <a:tc>
                  <a:txBody>
                    <a:bodyPr/>
                    <a:lstStyle/>
                    <a:p>
                      <a:r>
                        <a:rPr lang="en-US" sz="1200" dirty="0"/>
                        <a:t>Complete by 2027/28</a:t>
                      </a:r>
                    </a:p>
                  </a:txBody>
                  <a:tcPr/>
                </a:tc>
                <a:tc>
                  <a:txBody>
                    <a:bodyPr/>
                    <a:lstStyle/>
                    <a:p>
                      <a:r>
                        <a:rPr lang="en-US" sz="1200" dirty="0"/>
                        <a:t>High</a:t>
                      </a:r>
                    </a:p>
                  </a:txBody>
                  <a:tcPr/>
                </a:tc>
                <a:extLst>
                  <a:ext uri="{0D108BD9-81ED-4DB2-BD59-A6C34878D82A}">
                    <a16:rowId xmlns:a16="http://schemas.microsoft.com/office/drawing/2014/main" val="775702761"/>
                  </a:ext>
                </a:extLst>
              </a:tr>
              <a:tr h="524370">
                <a:tc>
                  <a:txBody>
                    <a:bodyPr/>
                    <a:lstStyle/>
                    <a:p>
                      <a:r>
                        <a:rPr lang="en-US" sz="1200" dirty="0"/>
                        <a:t>New technology and equipment plan</a:t>
                      </a:r>
                    </a:p>
                  </a:txBody>
                  <a:tcPr/>
                </a:tc>
                <a:tc>
                  <a:txBody>
                    <a:bodyPr/>
                    <a:lstStyle/>
                    <a:p>
                      <a:r>
                        <a:rPr lang="en-US" sz="1200" dirty="0"/>
                        <a:t>Installation of robotic mowers on west side of Haughton course. Consider further mowers carefully given security concerns</a:t>
                      </a:r>
                    </a:p>
                  </a:txBody>
                  <a:tcPr/>
                </a:tc>
                <a:tc>
                  <a:txBody>
                    <a:bodyPr/>
                    <a:lstStyle/>
                    <a:p>
                      <a:r>
                        <a:rPr lang="en-US" sz="1200" dirty="0"/>
                        <a:t>£50k</a:t>
                      </a:r>
                    </a:p>
                  </a:txBody>
                  <a:tcPr/>
                </a:tc>
                <a:tc>
                  <a:txBody>
                    <a:bodyPr/>
                    <a:lstStyle/>
                    <a:p>
                      <a:r>
                        <a:rPr lang="en-US" sz="1200" dirty="0"/>
                        <a:t>2025-2027</a:t>
                      </a:r>
                    </a:p>
                  </a:txBody>
                  <a:tcPr/>
                </a:tc>
                <a:tc>
                  <a:txBody>
                    <a:bodyPr/>
                    <a:lstStyle/>
                    <a:p>
                      <a:r>
                        <a:rPr lang="en-US" sz="1200" dirty="0"/>
                        <a:t>High</a:t>
                      </a:r>
                    </a:p>
                  </a:txBody>
                  <a:tcPr/>
                </a:tc>
                <a:extLst>
                  <a:ext uri="{0D108BD9-81ED-4DB2-BD59-A6C34878D82A}">
                    <a16:rowId xmlns:a16="http://schemas.microsoft.com/office/drawing/2014/main" val="3253831333"/>
                  </a:ext>
                </a:extLst>
              </a:tr>
              <a:tr h="5243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Course presentation &amp; landscaping improvements including tee positions, signage, pathways</a:t>
                      </a:r>
                    </a:p>
                  </a:txBody>
                  <a:tcPr/>
                </a:tc>
                <a:tc>
                  <a:txBody>
                    <a:bodyPr/>
                    <a:lstStyle/>
                    <a:p>
                      <a:r>
                        <a:rPr lang="en-US" sz="1200" dirty="0"/>
                        <a:t>Ensure existing layout is presented at its best and consistently across all 27 holes. Improve signage, tees, pathways and general aesthetics in line with an updated Course Policy</a:t>
                      </a:r>
                    </a:p>
                  </a:txBody>
                  <a:tcPr/>
                </a:tc>
                <a:tc>
                  <a:txBody>
                    <a:bodyPr/>
                    <a:lstStyle/>
                    <a:p>
                      <a:r>
                        <a:rPr lang="en-US" sz="1200" dirty="0"/>
                        <a:t>TBC</a:t>
                      </a:r>
                    </a:p>
                  </a:txBody>
                  <a:tcPr/>
                </a:tc>
                <a:tc>
                  <a:txBody>
                    <a:bodyPr/>
                    <a:lstStyle/>
                    <a:p>
                      <a:r>
                        <a:rPr lang="en-US" sz="1200" dirty="0"/>
                        <a:t>FY2025/26 and ongoing</a:t>
                      </a:r>
                    </a:p>
                  </a:txBody>
                  <a:tcPr/>
                </a:tc>
                <a:tc>
                  <a:txBody>
                    <a:bodyPr/>
                    <a:lstStyle/>
                    <a:p>
                      <a:r>
                        <a:rPr lang="en-US" sz="1200" dirty="0"/>
                        <a:t>High</a:t>
                      </a:r>
                    </a:p>
                  </a:txBody>
                  <a:tcPr/>
                </a:tc>
                <a:extLst>
                  <a:ext uri="{0D108BD9-81ED-4DB2-BD59-A6C34878D82A}">
                    <a16:rowId xmlns:a16="http://schemas.microsoft.com/office/drawing/2014/main" val="1860466099"/>
                  </a:ext>
                </a:extLst>
              </a:tr>
              <a:tr h="524370">
                <a:tc>
                  <a:txBody>
                    <a:bodyPr/>
                    <a:lstStyle/>
                    <a:p>
                      <a:r>
                        <a:rPr lang="en-US" sz="1200" dirty="0"/>
                        <a:t>Environment – review use of water and materials, waste and energy with focus on sustainability</a:t>
                      </a:r>
                    </a:p>
                  </a:txBody>
                  <a:tcPr/>
                </a:tc>
                <a:tc>
                  <a:txBody>
                    <a:bodyPr/>
                    <a:lstStyle/>
                    <a:p>
                      <a:r>
                        <a:rPr lang="en-US" sz="1200" dirty="0"/>
                        <a:t>Embrace sustainable policies to demonstrate social responsibility, deliver cost efficiencies and safeguard the viability of both courses in a changing environment</a:t>
                      </a:r>
                    </a:p>
                  </a:txBody>
                  <a:tcPr/>
                </a:tc>
                <a:tc>
                  <a:txBody>
                    <a:bodyPr/>
                    <a:lstStyle/>
                    <a:p>
                      <a:r>
                        <a:rPr lang="en-US" sz="1200" dirty="0"/>
                        <a:t>TBC</a:t>
                      </a:r>
                    </a:p>
                  </a:txBody>
                  <a:tcPr/>
                </a:tc>
                <a:tc>
                  <a:txBody>
                    <a:bodyPr/>
                    <a:lstStyle/>
                    <a:p>
                      <a:r>
                        <a:rPr lang="en-US" sz="1200" dirty="0"/>
                        <a:t>Ongoing</a:t>
                      </a:r>
                    </a:p>
                  </a:txBody>
                  <a:tcPr/>
                </a:tc>
                <a:tc>
                  <a:txBody>
                    <a:bodyPr/>
                    <a:lstStyle/>
                    <a:p>
                      <a:r>
                        <a:rPr lang="en-US" sz="1200" dirty="0"/>
                        <a:t>Medium</a:t>
                      </a:r>
                    </a:p>
                  </a:txBody>
                  <a:tcPr/>
                </a:tc>
                <a:extLst>
                  <a:ext uri="{0D108BD9-81ED-4DB2-BD59-A6C34878D82A}">
                    <a16:rowId xmlns:a16="http://schemas.microsoft.com/office/drawing/2014/main" val="2126893909"/>
                  </a:ext>
                </a:extLst>
              </a:tr>
              <a:tr h="524370">
                <a:tc>
                  <a:txBody>
                    <a:bodyPr/>
                    <a:lstStyle/>
                    <a:p>
                      <a:r>
                        <a:rPr lang="en-US" sz="1200" dirty="0"/>
                        <a:t>Flood mitigation planning</a:t>
                      </a:r>
                    </a:p>
                  </a:txBody>
                  <a:tcPr/>
                </a:tc>
                <a:tc>
                  <a:txBody>
                    <a:bodyPr/>
                    <a:lstStyle/>
                    <a:p>
                      <a:r>
                        <a:rPr lang="en-US" sz="1200" dirty="0"/>
                        <a:t>(1) Irrigation pump upgrade and (2) </a:t>
                      </a:r>
                      <a:r>
                        <a:rPr lang="en-US" sz="1200" dirty="0">
                          <a:solidFill>
                            <a:schemeClr val="tx1"/>
                          </a:solidFill>
                        </a:rPr>
                        <a:t>Consider and implement CBEC recommendations subject to SEPA approval and agreed by Council</a:t>
                      </a:r>
                    </a:p>
                  </a:txBody>
                  <a:tcPr/>
                </a:tc>
                <a:tc>
                  <a:txBody>
                    <a:bodyPr/>
                    <a:lstStyle/>
                    <a:p>
                      <a:pPr marL="228600" indent="-228600">
                        <a:buAutoNum type="arabicParenBoth"/>
                      </a:pPr>
                      <a:r>
                        <a:rPr lang="en-US" sz="1200" dirty="0"/>
                        <a:t>£15K</a:t>
                      </a:r>
                    </a:p>
                    <a:p>
                      <a:pPr marL="228600" indent="-228600">
                        <a:buAutoNum type="arabicParenBoth"/>
                      </a:pPr>
                      <a:r>
                        <a:rPr lang="en-US" sz="1200" dirty="0"/>
                        <a:t>TBC</a:t>
                      </a:r>
                    </a:p>
                  </a:txBody>
                  <a:tcPr/>
                </a:tc>
                <a:tc>
                  <a:txBody>
                    <a:bodyPr/>
                    <a:lstStyle/>
                    <a:p>
                      <a:pPr marL="228600" indent="-228600">
                        <a:buAutoNum type="arabicParenBoth"/>
                      </a:pPr>
                      <a:r>
                        <a:rPr lang="en-US" sz="1200" dirty="0"/>
                        <a:t>2026</a:t>
                      </a:r>
                    </a:p>
                    <a:p>
                      <a:pPr marL="228600" indent="-228600">
                        <a:buAutoNum type="arabicParenBoth"/>
                      </a:pPr>
                      <a:r>
                        <a:rPr lang="en-US" sz="1200" dirty="0"/>
                        <a:t>Ongoing</a:t>
                      </a:r>
                    </a:p>
                  </a:txBody>
                  <a:tcPr/>
                </a:tc>
                <a:tc>
                  <a:txBody>
                    <a:bodyPr/>
                    <a:lstStyle/>
                    <a:p>
                      <a:r>
                        <a:rPr lang="en-US" sz="1200" dirty="0"/>
                        <a:t>High</a:t>
                      </a:r>
                    </a:p>
                  </a:txBody>
                  <a:tcPr/>
                </a:tc>
                <a:extLst>
                  <a:ext uri="{0D108BD9-81ED-4DB2-BD59-A6C34878D82A}">
                    <a16:rowId xmlns:a16="http://schemas.microsoft.com/office/drawing/2014/main" val="983227479"/>
                  </a:ext>
                </a:extLst>
              </a:tr>
              <a:tr h="5243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Perform course audit, update risk register and assess long-term issues, especially trees, ponds, etc.</a:t>
                      </a:r>
                    </a:p>
                  </a:txBody>
                  <a:tcPr/>
                </a:tc>
                <a:tc>
                  <a:txBody>
                    <a:bodyPr/>
                    <a:lstStyle/>
                    <a:p>
                      <a:r>
                        <a:rPr lang="en-US" sz="1200" dirty="0"/>
                        <a:t>Development of Course Master Plan including layout, risks, architectural recommendations and specific focus on tees, paths and greens.</a:t>
                      </a:r>
                    </a:p>
                  </a:txBody>
                  <a:tcPr/>
                </a:tc>
                <a:tc>
                  <a:txBody>
                    <a:bodyPr/>
                    <a:lstStyle/>
                    <a:p>
                      <a:r>
                        <a:rPr lang="en-US" sz="1200" dirty="0"/>
                        <a:t>TBC</a:t>
                      </a:r>
                    </a:p>
                  </a:txBody>
                  <a:tcPr/>
                </a:tc>
                <a:tc>
                  <a:txBody>
                    <a:bodyPr/>
                    <a:lstStyle/>
                    <a:p>
                      <a:r>
                        <a:rPr lang="en-US" sz="1200" dirty="0"/>
                        <a:t>Ongoing</a:t>
                      </a:r>
                    </a:p>
                  </a:txBody>
                  <a:tcPr/>
                </a:tc>
                <a:tc>
                  <a:txBody>
                    <a:bodyPr/>
                    <a:lstStyle/>
                    <a:p>
                      <a:r>
                        <a:rPr lang="en-US" sz="1200" dirty="0"/>
                        <a:t>High</a:t>
                      </a:r>
                    </a:p>
                  </a:txBody>
                  <a:tcPr/>
                </a:tc>
                <a:extLst>
                  <a:ext uri="{0D108BD9-81ED-4DB2-BD59-A6C34878D82A}">
                    <a16:rowId xmlns:a16="http://schemas.microsoft.com/office/drawing/2014/main" val="792072227"/>
                  </a:ext>
                </a:extLst>
              </a:tr>
              <a:tr h="5243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Review and consider extending operational life of </a:t>
                      </a:r>
                      <a:r>
                        <a:rPr lang="en-US" sz="1200" dirty="0">
                          <a:solidFill>
                            <a:schemeClr val="tx1"/>
                          </a:solidFill>
                        </a:rPr>
                        <a:t>all greenkeeping equipment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Review equipment on HP (lease) with a view to maximize its operational life beyond lease period to minimize further capital expenditure</a:t>
                      </a:r>
                    </a:p>
                  </a:txBody>
                  <a:tcPr/>
                </a:tc>
                <a:tc>
                  <a:txBody>
                    <a:bodyPr/>
                    <a:lstStyle/>
                    <a:p>
                      <a:r>
                        <a:rPr lang="en-US" sz="1200" dirty="0"/>
                        <a:t>TBC</a:t>
                      </a:r>
                    </a:p>
                  </a:txBody>
                  <a:tcPr/>
                </a:tc>
                <a:tc>
                  <a:txBody>
                    <a:bodyPr/>
                    <a:lstStyle/>
                    <a:p>
                      <a:r>
                        <a:rPr lang="en-US" sz="1200" dirty="0"/>
                        <a:t>2026</a:t>
                      </a:r>
                    </a:p>
                  </a:txBody>
                  <a:tcPr/>
                </a:tc>
                <a:tc>
                  <a:txBody>
                    <a:bodyPr/>
                    <a:lstStyle/>
                    <a:p>
                      <a:r>
                        <a:rPr lang="en-US" sz="1200" dirty="0"/>
                        <a:t>High</a:t>
                      </a:r>
                    </a:p>
                  </a:txBody>
                  <a:tcPr/>
                </a:tc>
                <a:extLst>
                  <a:ext uri="{0D108BD9-81ED-4DB2-BD59-A6C34878D82A}">
                    <a16:rowId xmlns:a16="http://schemas.microsoft.com/office/drawing/2014/main" val="3059104540"/>
                  </a:ext>
                </a:extLst>
              </a:tr>
            </a:tbl>
          </a:graphicData>
        </a:graphic>
      </p:graphicFrame>
      <p:sp>
        <p:nvSpPr>
          <p:cNvPr id="7" name="TextBox 6">
            <a:extLst>
              <a:ext uri="{FF2B5EF4-FFF2-40B4-BE49-F238E27FC236}">
                <a16:creationId xmlns:a16="http://schemas.microsoft.com/office/drawing/2014/main" id="{AE29B373-D417-8AB1-5F8C-7A2371062334}"/>
              </a:ext>
            </a:extLst>
          </p:cNvPr>
          <p:cNvSpPr txBox="1"/>
          <p:nvPr/>
        </p:nvSpPr>
        <p:spPr>
          <a:xfrm>
            <a:off x="412532" y="859406"/>
            <a:ext cx="10515600" cy="369332"/>
          </a:xfrm>
          <a:prstGeom prst="rect">
            <a:avLst/>
          </a:prstGeom>
          <a:noFill/>
        </p:spPr>
        <p:txBody>
          <a:bodyPr wrap="square">
            <a:spAutoFit/>
          </a:bodyPr>
          <a:lstStyle/>
          <a:p>
            <a:r>
              <a:rPr lang="en-US" dirty="0"/>
              <a:t>Overall Objective: Continue to efficiently enhance the quality, sustainability and playing experience of courses</a:t>
            </a:r>
          </a:p>
        </p:txBody>
      </p:sp>
      <p:sp>
        <p:nvSpPr>
          <p:cNvPr id="11" name="Date Placeholder 10">
            <a:extLst>
              <a:ext uri="{FF2B5EF4-FFF2-40B4-BE49-F238E27FC236}">
                <a16:creationId xmlns:a16="http://schemas.microsoft.com/office/drawing/2014/main" id="{6E2CB9A4-C0C6-D8FC-4AE7-2AA2206F341B}"/>
              </a:ext>
            </a:extLst>
          </p:cNvPr>
          <p:cNvSpPr>
            <a:spLocks noGrp="1"/>
          </p:cNvSpPr>
          <p:nvPr>
            <p:ph type="dt" sz="half" idx="10"/>
          </p:nvPr>
        </p:nvSpPr>
        <p:spPr/>
        <p:txBody>
          <a:bodyPr/>
          <a:lstStyle/>
          <a:p>
            <a:fld id="{F5AB2E68-98AC-DF44-851C-2A851AED79E7}" type="datetime1">
              <a:rPr lang="en-GB" smtClean="0"/>
              <a:t>26/09/2025</a:t>
            </a:fld>
            <a:endParaRPr lang="en-US" dirty="0"/>
          </a:p>
        </p:txBody>
      </p:sp>
      <p:sp>
        <p:nvSpPr>
          <p:cNvPr id="12" name="Slide Number Placeholder 11">
            <a:extLst>
              <a:ext uri="{FF2B5EF4-FFF2-40B4-BE49-F238E27FC236}">
                <a16:creationId xmlns:a16="http://schemas.microsoft.com/office/drawing/2014/main" id="{81AB0A6C-1879-B48E-74B9-A79906545C61}"/>
              </a:ext>
            </a:extLst>
          </p:cNvPr>
          <p:cNvSpPr>
            <a:spLocks noGrp="1"/>
          </p:cNvSpPr>
          <p:nvPr>
            <p:ph type="sldNum" sz="quarter" idx="12"/>
          </p:nvPr>
        </p:nvSpPr>
        <p:spPr/>
        <p:txBody>
          <a:bodyPr/>
          <a:lstStyle/>
          <a:p>
            <a:fld id="{9C56C8D6-8E90-0343-8E34-2126625EC9F4}" type="slidenum">
              <a:rPr lang="en-US" smtClean="0"/>
              <a:t>13</a:t>
            </a:fld>
            <a:endParaRPr lang="en-US" dirty="0"/>
          </a:p>
        </p:txBody>
      </p:sp>
    </p:spTree>
    <p:extLst>
      <p:ext uri="{BB962C8B-B14F-4D97-AF65-F5344CB8AC3E}">
        <p14:creationId xmlns:p14="http://schemas.microsoft.com/office/powerpoint/2010/main" val="35209970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69613-8B42-649A-4739-D826E0948F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7BE278-CE4C-206A-1D7B-53CDB8842F91}"/>
              </a:ext>
            </a:extLst>
          </p:cNvPr>
          <p:cNvSpPr>
            <a:spLocks noGrp="1"/>
          </p:cNvSpPr>
          <p:nvPr>
            <p:ph type="title"/>
          </p:nvPr>
        </p:nvSpPr>
        <p:spPr>
          <a:xfrm>
            <a:off x="482957" y="249829"/>
            <a:ext cx="10515600" cy="771565"/>
          </a:xfrm>
        </p:spPr>
        <p:txBody>
          <a:bodyPr/>
          <a:lstStyle/>
          <a:p>
            <a:r>
              <a:rPr lang="en-US" b="1" dirty="0">
                <a:solidFill>
                  <a:srgbClr val="00B0F0"/>
                </a:solidFill>
              </a:rPr>
              <a:t>Golf Operations</a:t>
            </a:r>
          </a:p>
        </p:txBody>
      </p:sp>
      <p:graphicFrame>
        <p:nvGraphicFramePr>
          <p:cNvPr id="5" name="Table 4">
            <a:extLst>
              <a:ext uri="{FF2B5EF4-FFF2-40B4-BE49-F238E27FC236}">
                <a16:creationId xmlns:a16="http://schemas.microsoft.com/office/drawing/2014/main" id="{B808EEF4-A5A2-DE59-BA65-8E3B2D807585}"/>
              </a:ext>
            </a:extLst>
          </p:cNvPr>
          <p:cNvGraphicFramePr>
            <a:graphicFrameLocks noGrp="1"/>
          </p:cNvGraphicFramePr>
          <p:nvPr>
            <p:extLst>
              <p:ext uri="{D42A27DB-BD31-4B8C-83A1-F6EECF244321}">
                <p14:modId xmlns:p14="http://schemas.microsoft.com/office/powerpoint/2010/main" val="3870296473"/>
              </p:ext>
            </p:extLst>
          </p:nvPr>
        </p:nvGraphicFramePr>
        <p:xfrm>
          <a:off x="385948" y="1248761"/>
          <a:ext cx="10419426" cy="5172317"/>
        </p:xfrm>
        <a:graphic>
          <a:graphicData uri="http://schemas.openxmlformats.org/drawingml/2006/table">
            <a:tbl>
              <a:tblPr firstRow="1" bandRow="1">
                <a:tableStyleId>{5C22544A-7EE6-4342-B048-85BDC9FD1C3A}</a:tableStyleId>
              </a:tblPr>
              <a:tblGrid>
                <a:gridCol w="3022270">
                  <a:extLst>
                    <a:ext uri="{9D8B030D-6E8A-4147-A177-3AD203B41FA5}">
                      <a16:colId xmlns:a16="http://schemas.microsoft.com/office/drawing/2014/main" val="2264574878"/>
                    </a:ext>
                  </a:extLst>
                </a:gridCol>
                <a:gridCol w="3657452">
                  <a:extLst>
                    <a:ext uri="{9D8B030D-6E8A-4147-A177-3AD203B41FA5}">
                      <a16:colId xmlns:a16="http://schemas.microsoft.com/office/drawing/2014/main" val="3392855980"/>
                    </a:ext>
                  </a:extLst>
                </a:gridCol>
                <a:gridCol w="1116385">
                  <a:extLst>
                    <a:ext uri="{9D8B030D-6E8A-4147-A177-3AD203B41FA5}">
                      <a16:colId xmlns:a16="http://schemas.microsoft.com/office/drawing/2014/main" val="2831211574"/>
                    </a:ext>
                  </a:extLst>
                </a:gridCol>
                <a:gridCol w="1218819">
                  <a:extLst>
                    <a:ext uri="{9D8B030D-6E8A-4147-A177-3AD203B41FA5}">
                      <a16:colId xmlns:a16="http://schemas.microsoft.com/office/drawing/2014/main" val="2412100873"/>
                    </a:ext>
                  </a:extLst>
                </a:gridCol>
                <a:gridCol w="1404500">
                  <a:extLst>
                    <a:ext uri="{9D8B030D-6E8A-4147-A177-3AD203B41FA5}">
                      <a16:colId xmlns:a16="http://schemas.microsoft.com/office/drawing/2014/main" val="4082471162"/>
                    </a:ext>
                  </a:extLst>
                </a:gridCol>
              </a:tblGrid>
              <a:tr h="524370">
                <a:tc>
                  <a:txBody>
                    <a:bodyPr/>
                    <a:lstStyle/>
                    <a:p>
                      <a:r>
                        <a:rPr lang="en-US" dirty="0"/>
                        <a:t>Initiative</a:t>
                      </a:r>
                    </a:p>
                  </a:txBody>
                  <a:tcPr/>
                </a:tc>
                <a:tc>
                  <a:txBody>
                    <a:bodyPr/>
                    <a:lstStyle/>
                    <a:p>
                      <a:r>
                        <a:rPr lang="en-US" dirty="0"/>
                        <a:t>Objectives</a:t>
                      </a:r>
                    </a:p>
                  </a:txBody>
                  <a:tcPr/>
                </a:tc>
                <a:tc>
                  <a:txBody>
                    <a:bodyPr/>
                    <a:lstStyle/>
                    <a:p>
                      <a:r>
                        <a:rPr lang="en-US" dirty="0"/>
                        <a:t>Costs (£k)</a:t>
                      </a:r>
                    </a:p>
                  </a:txBody>
                  <a:tcPr/>
                </a:tc>
                <a:tc>
                  <a:txBody>
                    <a:bodyPr/>
                    <a:lstStyle/>
                    <a:p>
                      <a:r>
                        <a:rPr lang="en-US" dirty="0"/>
                        <a:t>Timescale</a:t>
                      </a:r>
                    </a:p>
                  </a:txBody>
                  <a:tcPr/>
                </a:tc>
                <a:tc>
                  <a:txBody>
                    <a:bodyPr/>
                    <a:lstStyle/>
                    <a:p>
                      <a:r>
                        <a:rPr lang="en-US" dirty="0"/>
                        <a:t>Priority</a:t>
                      </a:r>
                    </a:p>
                  </a:txBody>
                  <a:tcPr/>
                </a:tc>
                <a:extLst>
                  <a:ext uri="{0D108BD9-81ED-4DB2-BD59-A6C34878D82A}">
                    <a16:rowId xmlns:a16="http://schemas.microsoft.com/office/drawing/2014/main" val="3408975952"/>
                  </a:ext>
                </a:extLst>
              </a:tr>
              <a:tr h="524370">
                <a:tc>
                  <a:txBody>
                    <a:bodyPr/>
                    <a:lstStyle/>
                    <a:p>
                      <a:r>
                        <a:rPr lang="en-US" sz="1400" dirty="0"/>
                        <a:t>Pro-shop layout, stocking and pricing</a:t>
                      </a:r>
                    </a:p>
                  </a:txBody>
                  <a:tcPr/>
                </a:tc>
                <a:tc>
                  <a:txBody>
                    <a:bodyPr/>
                    <a:lstStyle/>
                    <a:p>
                      <a:r>
                        <a:rPr lang="en-US" sz="1400" dirty="0"/>
                        <a:t>As part of refurbishment, create more space and </a:t>
                      </a:r>
                      <a:r>
                        <a:rPr lang="en-US" sz="1400" dirty="0" err="1"/>
                        <a:t>maximise</a:t>
                      </a:r>
                      <a:r>
                        <a:rPr lang="en-US" sz="1400" dirty="0"/>
                        <a:t> member engagement</a:t>
                      </a:r>
                    </a:p>
                  </a:txBody>
                  <a:tcPr/>
                </a:tc>
                <a:tc>
                  <a:txBody>
                    <a:bodyPr/>
                    <a:lstStyle/>
                    <a:p>
                      <a:r>
                        <a:rPr lang="en-US" sz="1400" dirty="0"/>
                        <a:t>TBD</a:t>
                      </a:r>
                    </a:p>
                  </a:txBody>
                  <a:tcPr/>
                </a:tc>
                <a:tc>
                  <a:txBody>
                    <a:bodyPr/>
                    <a:lstStyle/>
                    <a:p>
                      <a:r>
                        <a:rPr lang="en-US" sz="1400" dirty="0"/>
                        <a:t>FY2025/26</a:t>
                      </a:r>
                    </a:p>
                  </a:txBody>
                  <a:tcPr/>
                </a:tc>
                <a:tc>
                  <a:txBody>
                    <a:bodyPr/>
                    <a:lstStyle/>
                    <a:p>
                      <a:r>
                        <a:rPr lang="en-US" sz="1400" dirty="0"/>
                        <a:t>High</a:t>
                      </a:r>
                    </a:p>
                  </a:txBody>
                  <a:tcPr/>
                </a:tc>
                <a:extLst>
                  <a:ext uri="{0D108BD9-81ED-4DB2-BD59-A6C34878D82A}">
                    <a16:rowId xmlns:a16="http://schemas.microsoft.com/office/drawing/2014/main" val="775702761"/>
                  </a:ext>
                </a:extLst>
              </a:tr>
              <a:tr h="524370">
                <a:tc>
                  <a:txBody>
                    <a:bodyPr/>
                    <a:lstStyle/>
                    <a:p>
                      <a:r>
                        <a:rPr lang="en-US" sz="1400" dirty="0"/>
                        <a:t>Pro-shop profit contribution</a:t>
                      </a:r>
                    </a:p>
                  </a:txBody>
                  <a:tcPr/>
                </a:tc>
                <a:tc>
                  <a:txBody>
                    <a:bodyPr/>
                    <a:lstStyle/>
                    <a:p>
                      <a:r>
                        <a:rPr lang="en-US" sz="1400" dirty="0"/>
                        <a:t>Build on success of custom fitting and increased hardware in conjunction with loyalty programme; consider ways to enhance loyalty rewards for significant regular spend.</a:t>
                      </a:r>
                    </a:p>
                  </a:txBody>
                  <a:tcPr/>
                </a:tc>
                <a:tc>
                  <a:txBody>
                    <a:bodyPr/>
                    <a:lstStyle/>
                    <a:p>
                      <a:endParaRPr lang="en-US" sz="1400" dirty="0"/>
                    </a:p>
                  </a:txBody>
                  <a:tcPr/>
                </a:tc>
                <a:tc>
                  <a:txBody>
                    <a:bodyPr/>
                    <a:lstStyle/>
                    <a:p>
                      <a:r>
                        <a:rPr lang="en-US" sz="1400" dirty="0"/>
                        <a:t>Ongoing</a:t>
                      </a:r>
                    </a:p>
                  </a:txBody>
                  <a:tcPr/>
                </a:tc>
                <a:tc>
                  <a:txBody>
                    <a:bodyPr/>
                    <a:lstStyle/>
                    <a:p>
                      <a:r>
                        <a:rPr lang="en-US" sz="1400" dirty="0"/>
                        <a:t>High</a:t>
                      </a:r>
                    </a:p>
                  </a:txBody>
                  <a:tcPr/>
                </a:tc>
                <a:extLst>
                  <a:ext uri="{0D108BD9-81ED-4DB2-BD59-A6C34878D82A}">
                    <a16:rowId xmlns:a16="http://schemas.microsoft.com/office/drawing/2014/main" val="3253831333"/>
                  </a:ext>
                </a:extLst>
              </a:tr>
              <a:tr h="5243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Driving range outfield</a:t>
                      </a:r>
                    </a:p>
                    <a:p>
                      <a:endParaRPr lang="en-US"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Create better </a:t>
                      </a:r>
                      <a:r>
                        <a:rPr lang="en-US" sz="1400" dirty="0">
                          <a:solidFill>
                            <a:schemeClr val="tx1"/>
                          </a:solidFill>
                        </a:rPr>
                        <a:t>and</a:t>
                      </a:r>
                      <a:r>
                        <a:rPr lang="en-US" sz="1400" dirty="0"/>
                        <a:t> more visible outfield targets</a:t>
                      </a:r>
                    </a:p>
                    <a:p>
                      <a:endParaRPr lang="en-US" sz="1400" dirty="0"/>
                    </a:p>
                  </a:txBody>
                  <a:tcPr/>
                </a:tc>
                <a:tc>
                  <a:txBody>
                    <a:bodyPr/>
                    <a:lstStyle/>
                    <a:p>
                      <a:r>
                        <a:rPr lang="en-US" sz="1400" dirty="0"/>
                        <a:t>TBD</a:t>
                      </a:r>
                    </a:p>
                  </a:txBody>
                  <a:tcPr/>
                </a:tc>
                <a:tc>
                  <a:txBody>
                    <a:bodyPr/>
                    <a:lstStyle/>
                    <a:p>
                      <a:endParaRPr lang="en-US" sz="1400"/>
                    </a:p>
                  </a:txBody>
                  <a:tcPr/>
                </a:tc>
                <a:tc>
                  <a:txBody>
                    <a:bodyPr/>
                    <a:lstStyle/>
                    <a:p>
                      <a:r>
                        <a:rPr lang="en-US" sz="1400" dirty="0"/>
                        <a:t>Medium</a:t>
                      </a:r>
                    </a:p>
                  </a:txBody>
                  <a:tcPr/>
                </a:tc>
                <a:extLst>
                  <a:ext uri="{0D108BD9-81ED-4DB2-BD59-A6C34878D82A}">
                    <a16:rowId xmlns:a16="http://schemas.microsoft.com/office/drawing/2014/main" val="2126893909"/>
                  </a:ext>
                </a:extLst>
              </a:tr>
              <a:tr h="524370">
                <a:tc>
                  <a:txBody>
                    <a:bodyPr/>
                    <a:lstStyle/>
                    <a:p>
                      <a:r>
                        <a:rPr lang="en-US" sz="1400" dirty="0"/>
                        <a:t>Driving range refurbishment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Replace carpet and refurbish walls</a:t>
                      </a:r>
                    </a:p>
                  </a:txBody>
                  <a:tcPr/>
                </a:tc>
                <a:tc>
                  <a:txBody>
                    <a:bodyPr/>
                    <a:lstStyle/>
                    <a:p>
                      <a:r>
                        <a:rPr lang="en-US" sz="1400" dirty="0"/>
                        <a:t>TBD</a:t>
                      </a:r>
                    </a:p>
                  </a:txBody>
                  <a:tcPr/>
                </a:tc>
                <a:tc>
                  <a:txBody>
                    <a:bodyPr/>
                    <a:lstStyle/>
                    <a:p>
                      <a:r>
                        <a:rPr lang="en-US" sz="1400" dirty="0"/>
                        <a:t>2025</a:t>
                      </a:r>
                    </a:p>
                  </a:txBody>
                  <a:tcPr/>
                </a:tc>
                <a:tc>
                  <a:txBody>
                    <a:bodyPr/>
                    <a:lstStyle/>
                    <a:p>
                      <a:r>
                        <a:rPr lang="en-US" sz="1400" dirty="0"/>
                        <a:t>High</a:t>
                      </a:r>
                    </a:p>
                  </a:txBody>
                  <a:tcPr/>
                </a:tc>
                <a:extLst>
                  <a:ext uri="{0D108BD9-81ED-4DB2-BD59-A6C34878D82A}">
                    <a16:rowId xmlns:a16="http://schemas.microsoft.com/office/drawing/2014/main" val="2292365984"/>
                  </a:ext>
                </a:extLst>
              </a:tr>
              <a:tr h="5243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Extend Range and Indoor facility</a:t>
                      </a:r>
                    </a:p>
                    <a:p>
                      <a:endParaRPr lang="en-US"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Extend the driving range by 2 bays and build two indoor studios attached to back of range</a:t>
                      </a:r>
                    </a:p>
                  </a:txBody>
                  <a:tcPr/>
                </a:tc>
                <a:tc>
                  <a:txBody>
                    <a:bodyPr/>
                    <a:lstStyle/>
                    <a:p>
                      <a:r>
                        <a:rPr lang="en-US" sz="1400" dirty="0"/>
                        <a:t>£250K</a:t>
                      </a:r>
                    </a:p>
                  </a:txBody>
                  <a:tcPr/>
                </a:tc>
                <a:tc>
                  <a:txBody>
                    <a:bodyPr/>
                    <a:lstStyle/>
                    <a:p>
                      <a:r>
                        <a:rPr lang="en-US" sz="1400" dirty="0"/>
                        <a:t>2029</a:t>
                      </a:r>
                    </a:p>
                  </a:txBody>
                  <a:tcPr/>
                </a:tc>
                <a:tc>
                  <a:txBody>
                    <a:bodyPr/>
                    <a:lstStyle/>
                    <a:p>
                      <a:r>
                        <a:rPr lang="en-US" sz="1400" dirty="0"/>
                        <a:t>Low (If funds permit?)</a:t>
                      </a:r>
                    </a:p>
                  </a:txBody>
                  <a:tcPr/>
                </a:tc>
                <a:extLst>
                  <a:ext uri="{0D108BD9-81ED-4DB2-BD59-A6C34878D82A}">
                    <a16:rowId xmlns:a16="http://schemas.microsoft.com/office/drawing/2014/main" val="983227479"/>
                  </a:ext>
                </a:extLst>
              </a:tr>
              <a:tr h="5243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Coaching programme and continued professional training &amp; development</a:t>
                      </a:r>
                    </a:p>
                  </a:txBody>
                  <a:tcPr/>
                </a:tc>
                <a:tc>
                  <a:txBody>
                    <a:bodyPr/>
                    <a:lstStyle/>
                    <a:p>
                      <a:r>
                        <a:rPr lang="en-US" sz="1400" dirty="0"/>
                        <a:t>Maintain status quo </a:t>
                      </a:r>
                      <a:r>
                        <a:rPr lang="en-US" sz="1400" strike="noStrike" dirty="0">
                          <a:solidFill>
                            <a:schemeClr val="tx1"/>
                          </a:solidFill>
                        </a:rPr>
                        <a:t>and build upon what is working well</a:t>
                      </a:r>
                      <a:endParaRPr lang="en-US" sz="1400" strike="sngStrike" dirty="0">
                        <a:solidFill>
                          <a:schemeClr val="tx1"/>
                        </a:solidFill>
                      </a:endParaRPr>
                    </a:p>
                  </a:txBody>
                  <a:tcPr/>
                </a:tc>
                <a:tc>
                  <a:txBody>
                    <a:bodyPr/>
                    <a:lstStyle/>
                    <a:p>
                      <a:endParaRPr lang="en-US" sz="1400" dirty="0"/>
                    </a:p>
                  </a:txBody>
                  <a:tcPr/>
                </a:tc>
                <a:tc>
                  <a:txBody>
                    <a:bodyPr/>
                    <a:lstStyle/>
                    <a:p>
                      <a:r>
                        <a:rPr lang="en-US" sz="1400" dirty="0"/>
                        <a:t>Ongoing</a:t>
                      </a:r>
                    </a:p>
                  </a:txBody>
                  <a:tcPr/>
                </a:tc>
                <a:tc>
                  <a:txBody>
                    <a:bodyPr/>
                    <a:lstStyle/>
                    <a:p>
                      <a:r>
                        <a:rPr lang="en-US" sz="1400" dirty="0"/>
                        <a:t>High</a:t>
                      </a:r>
                    </a:p>
                  </a:txBody>
                  <a:tcPr/>
                </a:tc>
                <a:extLst>
                  <a:ext uri="{0D108BD9-81ED-4DB2-BD59-A6C34878D82A}">
                    <a16:rowId xmlns:a16="http://schemas.microsoft.com/office/drawing/2014/main" val="2493691819"/>
                  </a:ext>
                </a:extLst>
              </a:tr>
              <a:tr h="5568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Junior membership programme</a:t>
                      </a:r>
                    </a:p>
                  </a:txBody>
                  <a:tcPr/>
                </a:tc>
                <a:tc>
                  <a:txBody>
                    <a:bodyPr/>
                    <a:lstStyle/>
                    <a:p>
                      <a:r>
                        <a:rPr lang="en-US" sz="1400" dirty="0"/>
                        <a:t>Communicate on junior programme and results/benefits to the club</a:t>
                      </a:r>
                      <a:endParaRPr lang="en-US" sz="1400" strike="sngStrike" dirty="0">
                        <a:solidFill>
                          <a:srgbClr val="FF0000"/>
                        </a:solidFill>
                      </a:endParaRPr>
                    </a:p>
                  </a:txBody>
                  <a:tcPr/>
                </a:tc>
                <a:tc>
                  <a:txBody>
                    <a:bodyPr/>
                    <a:lstStyle/>
                    <a:p>
                      <a:endParaRPr lang="en-US" sz="1400" dirty="0"/>
                    </a:p>
                  </a:txBody>
                  <a:tcPr/>
                </a:tc>
                <a:tc>
                  <a:txBody>
                    <a:bodyPr/>
                    <a:lstStyle/>
                    <a:p>
                      <a:r>
                        <a:rPr lang="en-US" sz="1400" dirty="0"/>
                        <a:t>2025</a:t>
                      </a:r>
                    </a:p>
                  </a:txBody>
                  <a:tcPr/>
                </a:tc>
                <a:tc>
                  <a:txBody>
                    <a:bodyPr/>
                    <a:lstStyle/>
                    <a:p>
                      <a:r>
                        <a:rPr lang="en-US" sz="1400" dirty="0"/>
                        <a:t>Medium</a:t>
                      </a:r>
                    </a:p>
                  </a:txBody>
                  <a:tcPr/>
                </a:tc>
                <a:extLst>
                  <a:ext uri="{0D108BD9-81ED-4DB2-BD59-A6C34878D82A}">
                    <a16:rowId xmlns:a16="http://schemas.microsoft.com/office/drawing/2014/main" val="2662735346"/>
                  </a:ext>
                </a:extLst>
              </a:tr>
              <a:tr h="524370">
                <a:tc>
                  <a:txBody>
                    <a:bodyPr/>
                    <a:lstStyle/>
                    <a:p>
                      <a:r>
                        <a:rPr lang="en-US" sz="1400" dirty="0"/>
                        <a:t>Communication – define use of social media</a:t>
                      </a:r>
                    </a:p>
                  </a:txBody>
                  <a:tcPr/>
                </a:tc>
                <a:tc>
                  <a:txBody>
                    <a:bodyPr/>
                    <a:lstStyle/>
                    <a:p>
                      <a:r>
                        <a:rPr lang="en-US" sz="1400" dirty="0"/>
                        <a:t>Establish social media policy and processes</a:t>
                      </a:r>
                    </a:p>
                  </a:txBody>
                  <a:tcPr/>
                </a:tc>
                <a:tc>
                  <a:txBody>
                    <a:bodyPr/>
                    <a:lstStyle/>
                    <a:p>
                      <a:endParaRPr lang="en-US" sz="1400" dirty="0"/>
                    </a:p>
                  </a:txBody>
                  <a:tcPr/>
                </a:tc>
                <a:tc>
                  <a:txBody>
                    <a:bodyPr/>
                    <a:lstStyle/>
                    <a:p>
                      <a:r>
                        <a:rPr lang="en-US" sz="1400" dirty="0"/>
                        <a:t>2025/26</a:t>
                      </a:r>
                    </a:p>
                  </a:txBody>
                  <a:tcPr/>
                </a:tc>
                <a:tc>
                  <a:txBody>
                    <a:bodyPr/>
                    <a:lstStyle/>
                    <a:p>
                      <a:r>
                        <a:rPr lang="en-US" sz="1400" dirty="0"/>
                        <a:t>Medium</a:t>
                      </a:r>
                    </a:p>
                  </a:txBody>
                  <a:tcPr/>
                </a:tc>
                <a:extLst>
                  <a:ext uri="{0D108BD9-81ED-4DB2-BD59-A6C34878D82A}">
                    <a16:rowId xmlns:a16="http://schemas.microsoft.com/office/drawing/2014/main" val="3823244798"/>
                  </a:ext>
                </a:extLst>
              </a:tr>
            </a:tbl>
          </a:graphicData>
        </a:graphic>
      </p:graphicFrame>
      <p:sp>
        <p:nvSpPr>
          <p:cNvPr id="7" name="TextBox 6">
            <a:extLst>
              <a:ext uri="{FF2B5EF4-FFF2-40B4-BE49-F238E27FC236}">
                <a16:creationId xmlns:a16="http://schemas.microsoft.com/office/drawing/2014/main" id="{93271B84-7C0E-E34F-297F-C4CBC1685E46}"/>
              </a:ext>
            </a:extLst>
          </p:cNvPr>
          <p:cNvSpPr txBox="1"/>
          <p:nvPr/>
        </p:nvSpPr>
        <p:spPr>
          <a:xfrm>
            <a:off x="218941" y="868601"/>
            <a:ext cx="10858962" cy="369332"/>
          </a:xfrm>
          <a:prstGeom prst="rect">
            <a:avLst/>
          </a:prstGeom>
          <a:noFill/>
        </p:spPr>
        <p:txBody>
          <a:bodyPr wrap="square">
            <a:spAutoFit/>
          </a:bodyPr>
          <a:lstStyle/>
          <a:p>
            <a:r>
              <a:rPr lang="en-US" dirty="0"/>
              <a:t>Overall Objective: </a:t>
            </a:r>
            <a:r>
              <a:rPr lang="en-US" dirty="0" err="1"/>
              <a:t>Maximise</a:t>
            </a:r>
            <a:r>
              <a:rPr lang="en-US" dirty="0"/>
              <a:t> member engagement through participation in competitions/coaching and shop sales</a:t>
            </a:r>
          </a:p>
        </p:txBody>
      </p:sp>
      <p:sp>
        <p:nvSpPr>
          <p:cNvPr id="11" name="Date Placeholder 10">
            <a:extLst>
              <a:ext uri="{FF2B5EF4-FFF2-40B4-BE49-F238E27FC236}">
                <a16:creationId xmlns:a16="http://schemas.microsoft.com/office/drawing/2014/main" id="{B25BAC00-626A-615B-12A2-C640B43C0831}"/>
              </a:ext>
            </a:extLst>
          </p:cNvPr>
          <p:cNvSpPr>
            <a:spLocks noGrp="1"/>
          </p:cNvSpPr>
          <p:nvPr>
            <p:ph type="dt" sz="half" idx="10"/>
          </p:nvPr>
        </p:nvSpPr>
        <p:spPr/>
        <p:txBody>
          <a:bodyPr/>
          <a:lstStyle/>
          <a:p>
            <a:fld id="{D2E8AD99-7B7E-1C4D-BCF3-4B7B4A8AFE1F}" type="datetime1">
              <a:rPr lang="en-GB" smtClean="0"/>
              <a:t>26/09/2025</a:t>
            </a:fld>
            <a:endParaRPr lang="en-US" dirty="0"/>
          </a:p>
        </p:txBody>
      </p:sp>
      <p:sp>
        <p:nvSpPr>
          <p:cNvPr id="12" name="Slide Number Placeholder 11">
            <a:extLst>
              <a:ext uri="{FF2B5EF4-FFF2-40B4-BE49-F238E27FC236}">
                <a16:creationId xmlns:a16="http://schemas.microsoft.com/office/drawing/2014/main" id="{8A2EAEEB-6B2D-4ED6-D268-D75F590222DE}"/>
              </a:ext>
            </a:extLst>
          </p:cNvPr>
          <p:cNvSpPr>
            <a:spLocks noGrp="1"/>
          </p:cNvSpPr>
          <p:nvPr>
            <p:ph type="sldNum" sz="quarter" idx="12"/>
          </p:nvPr>
        </p:nvSpPr>
        <p:spPr/>
        <p:txBody>
          <a:bodyPr/>
          <a:lstStyle/>
          <a:p>
            <a:fld id="{9C56C8D6-8E90-0343-8E34-2126625EC9F4}" type="slidenum">
              <a:rPr lang="en-US" smtClean="0"/>
              <a:t>14</a:t>
            </a:fld>
            <a:endParaRPr lang="en-US" dirty="0"/>
          </a:p>
        </p:txBody>
      </p:sp>
    </p:spTree>
    <p:extLst>
      <p:ext uri="{BB962C8B-B14F-4D97-AF65-F5344CB8AC3E}">
        <p14:creationId xmlns:p14="http://schemas.microsoft.com/office/powerpoint/2010/main" val="28311416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0D04F-5193-EBA5-D686-BDA9652D06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9978F0-669B-4DF7-A4BC-7EFCD1898376}"/>
              </a:ext>
            </a:extLst>
          </p:cNvPr>
          <p:cNvSpPr>
            <a:spLocks noGrp="1"/>
          </p:cNvSpPr>
          <p:nvPr>
            <p:ph type="title"/>
          </p:nvPr>
        </p:nvSpPr>
        <p:spPr>
          <a:xfrm>
            <a:off x="685801" y="272507"/>
            <a:ext cx="10515600" cy="1325563"/>
          </a:xfrm>
        </p:spPr>
        <p:txBody>
          <a:bodyPr/>
          <a:lstStyle/>
          <a:p>
            <a:r>
              <a:rPr lang="en-US" b="1" dirty="0">
                <a:solidFill>
                  <a:srgbClr val="00B0F0"/>
                </a:solidFill>
              </a:rPr>
              <a:t>Club Operations</a:t>
            </a:r>
          </a:p>
        </p:txBody>
      </p:sp>
      <p:graphicFrame>
        <p:nvGraphicFramePr>
          <p:cNvPr id="5" name="Table 4">
            <a:extLst>
              <a:ext uri="{FF2B5EF4-FFF2-40B4-BE49-F238E27FC236}">
                <a16:creationId xmlns:a16="http://schemas.microsoft.com/office/drawing/2014/main" id="{6F4621AA-95B7-FDE7-055E-DA56CE5ECFA6}"/>
              </a:ext>
            </a:extLst>
          </p:cNvPr>
          <p:cNvGraphicFramePr>
            <a:graphicFrameLocks noGrp="1"/>
          </p:cNvGraphicFramePr>
          <p:nvPr>
            <p:extLst>
              <p:ext uri="{D42A27DB-BD31-4B8C-83A1-F6EECF244321}">
                <p14:modId xmlns:p14="http://schemas.microsoft.com/office/powerpoint/2010/main" val="1282724752"/>
              </p:ext>
            </p:extLst>
          </p:nvPr>
        </p:nvGraphicFramePr>
        <p:xfrm>
          <a:off x="746975" y="1595680"/>
          <a:ext cx="10393252" cy="4822620"/>
        </p:xfrm>
        <a:graphic>
          <a:graphicData uri="http://schemas.openxmlformats.org/drawingml/2006/table">
            <a:tbl>
              <a:tblPr firstRow="1" bandRow="1">
                <a:tableStyleId>{5C22544A-7EE6-4342-B048-85BDC9FD1C3A}</a:tableStyleId>
              </a:tblPr>
              <a:tblGrid>
                <a:gridCol w="2364360">
                  <a:extLst>
                    <a:ext uri="{9D8B030D-6E8A-4147-A177-3AD203B41FA5}">
                      <a16:colId xmlns:a16="http://schemas.microsoft.com/office/drawing/2014/main" val="2264574878"/>
                    </a:ext>
                  </a:extLst>
                </a:gridCol>
                <a:gridCol w="4508665">
                  <a:extLst>
                    <a:ext uri="{9D8B030D-6E8A-4147-A177-3AD203B41FA5}">
                      <a16:colId xmlns:a16="http://schemas.microsoft.com/office/drawing/2014/main" val="3392855980"/>
                    </a:ext>
                  </a:extLst>
                </a:gridCol>
                <a:gridCol w="1671145">
                  <a:extLst>
                    <a:ext uri="{9D8B030D-6E8A-4147-A177-3AD203B41FA5}">
                      <a16:colId xmlns:a16="http://schemas.microsoft.com/office/drawing/2014/main" val="2412100873"/>
                    </a:ext>
                  </a:extLst>
                </a:gridCol>
                <a:gridCol w="1849082">
                  <a:extLst>
                    <a:ext uri="{9D8B030D-6E8A-4147-A177-3AD203B41FA5}">
                      <a16:colId xmlns:a16="http://schemas.microsoft.com/office/drawing/2014/main" val="4082471162"/>
                    </a:ext>
                  </a:extLst>
                </a:gridCol>
              </a:tblGrid>
              <a:tr h="524370">
                <a:tc>
                  <a:txBody>
                    <a:bodyPr/>
                    <a:lstStyle/>
                    <a:p>
                      <a:r>
                        <a:rPr lang="en-US" dirty="0"/>
                        <a:t>Initiative</a:t>
                      </a:r>
                    </a:p>
                  </a:txBody>
                  <a:tcPr/>
                </a:tc>
                <a:tc>
                  <a:txBody>
                    <a:bodyPr/>
                    <a:lstStyle/>
                    <a:p>
                      <a:r>
                        <a:rPr lang="en-US" dirty="0"/>
                        <a:t>Objectives</a:t>
                      </a:r>
                    </a:p>
                  </a:txBody>
                  <a:tcPr/>
                </a:tc>
                <a:tc>
                  <a:txBody>
                    <a:bodyPr/>
                    <a:lstStyle/>
                    <a:p>
                      <a:r>
                        <a:rPr lang="en-US" dirty="0"/>
                        <a:t>Timescale</a:t>
                      </a:r>
                    </a:p>
                  </a:txBody>
                  <a:tcPr/>
                </a:tc>
                <a:tc>
                  <a:txBody>
                    <a:bodyPr/>
                    <a:lstStyle/>
                    <a:p>
                      <a:r>
                        <a:rPr lang="en-US" dirty="0"/>
                        <a:t>Success Factor</a:t>
                      </a:r>
                    </a:p>
                  </a:txBody>
                  <a:tcPr/>
                </a:tc>
                <a:extLst>
                  <a:ext uri="{0D108BD9-81ED-4DB2-BD59-A6C34878D82A}">
                    <a16:rowId xmlns:a16="http://schemas.microsoft.com/office/drawing/2014/main" val="3408975952"/>
                  </a:ext>
                </a:extLst>
              </a:tr>
              <a:tr h="524370">
                <a:tc>
                  <a:txBody>
                    <a:bodyPr/>
                    <a:lstStyle/>
                    <a:p>
                      <a:r>
                        <a:rPr lang="en-US" sz="1400" dirty="0"/>
                        <a:t>Membership standards</a:t>
                      </a:r>
                    </a:p>
                  </a:txBody>
                  <a:tcPr/>
                </a:tc>
                <a:tc>
                  <a:txBody>
                    <a:bodyPr/>
                    <a:lstStyle/>
                    <a:p>
                      <a:r>
                        <a:rPr lang="en-US" sz="1400" dirty="0"/>
                        <a:t>Educate the wider membership on standards of behaviour, etiquette, dress code, etc. expected of a Deeside member</a:t>
                      </a:r>
                    </a:p>
                  </a:txBody>
                  <a:tcPr/>
                </a:tc>
                <a:tc>
                  <a:txBody>
                    <a:bodyPr/>
                    <a:lstStyle/>
                    <a:p>
                      <a:r>
                        <a:rPr lang="en-US" sz="1400" dirty="0"/>
                        <a:t>FY 2025/26</a:t>
                      </a:r>
                    </a:p>
                  </a:txBody>
                  <a:tcPr/>
                </a:tc>
                <a:tc>
                  <a:txBody>
                    <a:bodyPr/>
                    <a:lstStyle/>
                    <a:p>
                      <a:r>
                        <a:rPr lang="en-US" sz="1400" dirty="0"/>
                        <a:t>High</a:t>
                      </a:r>
                    </a:p>
                  </a:txBody>
                  <a:tcPr/>
                </a:tc>
                <a:extLst>
                  <a:ext uri="{0D108BD9-81ED-4DB2-BD59-A6C34878D82A}">
                    <a16:rowId xmlns:a16="http://schemas.microsoft.com/office/drawing/2014/main" val="791242982"/>
                  </a:ext>
                </a:extLst>
              </a:tr>
              <a:tr h="524370">
                <a:tc>
                  <a:txBody>
                    <a:bodyPr/>
                    <a:lstStyle/>
                    <a:p>
                      <a:r>
                        <a:rPr lang="en-US" sz="1400" dirty="0"/>
                        <a:t>Member benefits</a:t>
                      </a:r>
                    </a:p>
                  </a:txBody>
                  <a:tcPr/>
                </a:tc>
                <a:tc>
                  <a:txBody>
                    <a:bodyPr/>
                    <a:lstStyle/>
                    <a:p>
                      <a:r>
                        <a:rPr lang="en-US" sz="1400" dirty="0"/>
                        <a:t>Incorporate into the same document as standards </a:t>
                      </a:r>
                    </a:p>
                  </a:txBody>
                  <a:tcPr/>
                </a:tc>
                <a:tc>
                  <a:txBody>
                    <a:bodyPr/>
                    <a:lstStyle/>
                    <a:p>
                      <a:r>
                        <a:rPr lang="en-US" sz="1400" dirty="0"/>
                        <a:t>FY2025/26</a:t>
                      </a:r>
                    </a:p>
                  </a:txBody>
                  <a:tcPr/>
                </a:tc>
                <a:tc>
                  <a:txBody>
                    <a:bodyPr/>
                    <a:lstStyle/>
                    <a:p>
                      <a:r>
                        <a:rPr lang="en-US" sz="1400" dirty="0"/>
                        <a:t>High</a:t>
                      </a:r>
                    </a:p>
                  </a:txBody>
                  <a:tcPr/>
                </a:tc>
                <a:extLst>
                  <a:ext uri="{0D108BD9-81ED-4DB2-BD59-A6C34878D82A}">
                    <a16:rowId xmlns:a16="http://schemas.microsoft.com/office/drawing/2014/main" val="1098106990"/>
                  </a:ext>
                </a:extLst>
              </a:tr>
              <a:tr h="524370">
                <a:tc>
                  <a:txBody>
                    <a:bodyPr/>
                    <a:lstStyle/>
                    <a:p>
                      <a:r>
                        <a:rPr lang="en-US" sz="1400" dirty="0"/>
                        <a:t>Dining and social events</a:t>
                      </a:r>
                    </a:p>
                  </a:txBody>
                  <a:tcPr/>
                </a:tc>
                <a:tc>
                  <a:txBody>
                    <a:bodyPr/>
                    <a:lstStyle/>
                    <a:p>
                      <a:r>
                        <a:rPr lang="en-US" sz="1400" dirty="0"/>
                        <a:t>Develop progressive menu, agree financial strategy and head chef accountability for results. Consider pricing strategy to benefit members while maintaining similar financial contribution</a:t>
                      </a:r>
                    </a:p>
                  </a:txBody>
                  <a:tcPr/>
                </a:tc>
                <a:tc>
                  <a:txBody>
                    <a:bodyPr/>
                    <a:lstStyle/>
                    <a:p>
                      <a:r>
                        <a:rPr lang="en-US" sz="1400" dirty="0"/>
                        <a:t>Ongoing</a:t>
                      </a:r>
                    </a:p>
                  </a:txBody>
                  <a:tcPr/>
                </a:tc>
                <a:tc>
                  <a:txBody>
                    <a:bodyPr/>
                    <a:lstStyle/>
                    <a:p>
                      <a:r>
                        <a:rPr lang="en-US" sz="1400" dirty="0"/>
                        <a:t>High</a:t>
                      </a:r>
                    </a:p>
                  </a:txBody>
                  <a:tcPr/>
                </a:tc>
                <a:extLst>
                  <a:ext uri="{0D108BD9-81ED-4DB2-BD59-A6C34878D82A}">
                    <a16:rowId xmlns:a16="http://schemas.microsoft.com/office/drawing/2014/main" val="775702761"/>
                  </a:ext>
                </a:extLst>
              </a:tr>
              <a:tr h="524370">
                <a:tc>
                  <a:txBody>
                    <a:bodyPr/>
                    <a:lstStyle/>
                    <a:p>
                      <a:r>
                        <a:rPr lang="en-US" sz="1400" dirty="0"/>
                        <a:t>Staff training and standards</a:t>
                      </a:r>
                    </a:p>
                  </a:txBody>
                  <a:tcPr/>
                </a:tc>
                <a:tc>
                  <a:txBody>
                    <a:bodyPr/>
                    <a:lstStyle/>
                    <a:p>
                      <a:r>
                        <a:rPr lang="en-US" sz="1400" dirty="0"/>
                        <a:t>Consistent staff training in the Deeside Way (Service document)</a:t>
                      </a:r>
                    </a:p>
                  </a:txBody>
                  <a:tcPr/>
                </a:tc>
                <a:tc>
                  <a:txBody>
                    <a:bodyPr/>
                    <a:lstStyle/>
                    <a:p>
                      <a:r>
                        <a:rPr lang="en-US" sz="1400" dirty="0"/>
                        <a:t>Annual</a:t>
                      </a:r>
                    </a:p>
                  </a:txBody>
                  <a:tcPr/>
                </a:tc>
                <a:tc>
                  <a:txBody>
                    <a:bodyPr/>
                    <a:lstStyle/>
                    <a:p>
                      <a:r>
                        <a:rPr lang="en-US" sz="1400" dirty="0"/>
                        <a:t>High</a:t>
                      </a:r>
                    </a:p>
                  </a:txBody>
                  <a:tcPr/>
                </a:tc>
                <a:extLst>
                  <a:ext uri="{0D108BD9-81ED-4DB2-BD59-A6C34878D82A}">
                    <a16:rowId xmlns:a16="http://schemas.microsoft.com/office/drawing/2014/main" val="3253831333"/>
                  </a:ext>
                </a:extLst>
              </a:tr>
              <a:tr h="524370">
                <a:tc>
                  <a:txBody>
                    <a:bodyPr/>
                    <a:lstStyle/>
                    <a:p>
                      <a:r>
                        <a:rPr lang="en-US" sz="1400" dirty="0"/>
                        <a:t>Outdoor access and facilities</a:t>
                      </a:r>
                    </a:p>
                  </a:txBody>
                  <a:tcPr/>
                </a:tc>
                <a:tc>
                  <a:txBody>
                    <a:bodyPr/>
                    <a:lstStyle/>
                    <a:p>
                      <a:r>
                        <a:rPr lang="en-US" sz="1400" dirty="0"/>
                        <a:t>Review marquee and balcony options – implement bell facility and access route for staff to marquee and upgrade furniture</a:t>
                      </a:r>
                    </a:p>
                  </a:txBody>
                  <a:tcPr/>
                </a:tc>
                <a:tc>
                  <a:txBody>
                    <a:bodyPr/>
                    <a:lstStyle/>
                    <a:p>
                      <a:r>
                        <a:rPr lang="en-US" sz="1400" dirty="0"/>
                        <a:t>2025/2026</a:t>
                      </a:r>
                    </a:p>
                  </a:txBody>
                  <a:tcPr/>
                </a:tc>
                <a:tc>
                  <a:txBody>
                    <a:bodyPr/>
                    <a:lstStyle/>
                    <a:p>
                      <a:r>
                        <a:rPr lang="en-US" sz="1400" dirty="0"/>
                        <a:t>High</a:t>
                      </a:r>
                    </a:p>
                  </a:txBody>
                  <a:tcPr/>
                </a:tc>
                <a:extLst>
                  <a:ext uri="{0D108BD9-81ED-4DB2-BD59-A6C34878D82A}">
                    <a16:rowId xmlns:a16="http://schemas.microsoft.com/office/drawing/2014/main" val="1860466099"/>
                  </a:ext>
                </a:extLst>
              </a:tr>
              <a:tr h="524370">
                <a:tc>
                  <a:txBody>
                    <a:bodyPr/>
                    <a:lstStyle/>
                    <a:p>
                      <a:r>
                        <a:rPr lang="en-US" sz="1400" dirty="0"/>
                        <a:t>Website maintenance and communication plan</a:t>
                      </a:r>
                    </a:p>
                  </a:txBody>
                  <a:tcPr/>
                </a:tc>
                <a:tc>
                  <a:txBody>
                    <a:bodyPr/>
                    <a:lstStyle/>
                    <a:p>
                      <a:r>
                        <a:rPr lang="en-US" sz="1400" dirty="0"/>
                        <a:t>Maintain and evolve the new website and implement social media policy and processes</a:t>
                      </a:r>
                    </a:p>
                  </a:txBody>
                  <a:tcPr/>
                </a:tc>
                <a:tc>
                  <a:txBody>
                    <a:bodyPr/>
                    <a:lstStyle/>
                    <a:p>
                      <a:r>
                        <a:rPr lang="en-US" sz="1400" dirty="0"/>
                        <a:t>FY 2025/26 and ongoing</a:t>
                      </a:r>
                    </a:p>
                  </a:txBody>
                  <a:tcPr/>
                </a:tc>
                <a:tc>
                  <a:txBody>
                    <a:bodyPr/>
                    <a:lstStyle/>
                    <a:p>
                      <a:r>
                        <a:rPr lang="en-US" sz="1400" dirty="0"/>
                        <a:t>Medium</a:t>
                      </a:r>
                    </a:p>
                  </a:txBody>
                  <a:tcPr/>
                </a:tc>
                <a:extLst>
                  <a:ext uri="{0D108BD9-81ED-4DB2-BD59-A6C34878D82A}">
                    <a16:rowId xmlns:a16="http://schemas.microsoft.com/office/drawing/2014/main" val="2126893909"/>
                  </a:ext>
                </a:extLst>
              </a:tr>
              <a:tr h="524370">
                <a:tc>
                  <a:txBody>
                    <a:bodyPr/>
                    <a:lstStyle/>
                    <a:p>
                      <a:r>
                        <a:rPr lang="en-US" sz="1400" dirty="0"/>
                        <a:t>Waiting list</a:t>
                      </a:r>
                    </a:p>
                  </a:txBody>
                  <a:tcPr/>
                </a:tc>
                <a:tc>
                  <a:txBody>
                    <a:bodyPr/>
                    <a:lstStyle/>
                    <a:p>
                      <a:r>
                        <a:rPr lang="en-US" sz="1400" dirty="0"/>
                        <a:t>Maintain healthy waiting list and assess if this changes</a:t>
                      </a:r>
                    </a:p>
                  </a:txBody>
                  <a:tcPr/>
                </a:tc>
                <a:tc>
                  <a:txBody>
                    <a:bodyPr/>
                    <a:lstStyle/>
                    <a:p>
                      <a:r>
                        <a:rPr lang="en-US" sz="1400" dirty="0"/>
                        <a:t>Annual</a:t>
                      </a:r>
                    </a:p>
                  </a:txBody>
                  <a:tcPr/>
                </a:tc>
                <a:tc>
                  <a:txBody>
                    <a:bodyPr/>
                    <a:lstStyle/>
                    <a:p>
                      <a:r>
                        <a:rPr lang="en-US" sz="1400" dirty="0"/>
                        <a:t>High</a:t>
                      </a:r>
                    </a:p>
                  </a:txBody>
                  <a:tcPr/>
                </a:tc>
                <a:extLst>
                  <a:ext uri="{0D108BD9-81ED-4DB2-BD59-A6C34878D82A}">
                    <a16:rowId xmlns:a16="http://schemas.microsoft.com/office/drawing/2014/main" val="792072227"/>
                  </a:ext>
                </a:extLst>
              </a:tr>
            </a:tbl>
          </a:graphicData>
        </a:graphic>
      </p:graphicFrame>
      <p:sp>
        <p:nvSpPr>
          <p:cNvPr id="7" name="TextBox 6">
            <a:extLst>
              <a:ext uri="{FF2B5EF4-FFF2-40B4-BE49-F238E27FC236}">
                <a16:creationId xmlns:a16="http://schemas.microsoft.com/office/drawing/2014/main" id="{D78AFD5D-D506-9CF2-4C16-AEE49CEB0D1C}"/>
              </a:ext>
            </a:extLst>
          </p:cNvPr>
          <p:cNvSpPr txBox="1"/>
          <p:nvPr/>
        </p:nvSpPr>
        <p:spPr>
          <a:xfrm>
            <a:off x="746975" y="1228738"/>
            <a:ext cx="10251583" cy="369332"/>
          </a:xfrm>
          <a:prstGeom prst="rect">
            <a:avLst/>
          </a:prstGeom>
          <a:noFill/>
        </p:spPr>
        <p:txBody>
          <a:bodyPr wrap="square">
            <a:spAutoFit/>
          </a:bodyPr>
          <a:lstStyle/>
          <a:p>
            <a:r>
              <a:rPr lang="en-US" dirty="0"/>
              <a:t>Overall Objective: Putting members first and delivering a premium clubhouse experience </a:t>
            </a:r>
          </a:p>
        </p:txBody>
      </p:sp>
      <p:sp>
        <p:nvSpPr>
          <p:cNvPr id="11" name="Date Placeholder 10">
            <a:extLst>
              <a:ext uri="{FF2B5EF4-FFF2-40B4-BE49-F238E27FC236}">
                <a16:creationId xmlns:a16="http://schemas.microsoft.com/office/drawing/2014/main" id="{55F6881E-5751-0A7F-CC79-DBAF818368A9}"/>
              </a:ext>
            </a:extLst>
          </p:cNvPr>
          <p:cNvSpPr>
            <a:spLocks noGrp="1"/>
          </p:cNvSpPr>
          <p:nvPr>
            <p:ph type="dt" sz="half" idx="10"/>
          </p:nvPr>
        </p:nvSpPr>
        <p:spPr/>
        <p:txBody>
          <a:bodyPr/>
          <a:lstStyle/>
          <a:p>
            <a:fld id="{64C5C039-65C5-BD43-B005-DA7CBC5060AA}" type="datetime1">
              <a:rPr lang="en-GB" smtClean="0"/>
              <a:t>26/09/2025</a:t>
            </a:fld>
            <a:endParaRPr lang="en-US" dirty="0"/>
          </a:p>
        </p:txBody>
      </p:sp>
      <p:sp>
        <p:nvSpPr>
          <p:cNvPr id="12" name="Slide Number Placeholder 11">
            <a:extLst>
              <a:ext uri="{FF2B5EF4-FFF2-40B4-BE49-F238E27FC236}">
                <a16:creationId xmlns:a16="http://schemas.microsoft.com/office/drawing/2014/main" id="{FA7D8D55-2751-E3C0-2D86-86591A1CC491}"/>
              </a:ext>
            </a:extLst>
          </p:cNvPr>
          <p:cNvSpPr>
            <a:spLocks noGrp="1"/>
          </p:cNvSpPr>
          <p:nvPr>
            <p:ph type="sldNum" sz="quarter" idx="12"/>
          </p:nvPr>
        </p:nvSpPr>
        <p:spPr/>
        <p:txBody>
          <a:bodyPr/>
          <a:lstStyle/>
          <a:p>
            <a:fld id="{9C56C8D6-8E90-0343-8E34-2126625EC9F4}" type="slidenum">
              <a:rPr lang="en-US" smtClean="0"/>
              <a:t>15</a:t>
            </a:fld>
            <a:endParaRPr lang="en-US" dirty="0"/>
          </a:p>
        </p:txBody>
      </p:sp>
    </p:spTree>
    <p:extLst>
      <p:ext uri="{BB962C8B-B14F-4D97-AF65-F5344CB8AC3E}">
        <p14:creationId xmlns:p14="http://schemas.microsoft.com/office/powerpoint/2010/main" val="33977102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F6BB3C-3002-6873-3889-B7B5071B02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F6503D-CA0F-C252-7A2A-9D8CF706E8C1}"/>
              </a:ext>
            </a:extLst>
          </p:cNvPr>
          <p:cNvSpPr>
            <a:spLocks noGrp="1"/>
          </p:cNvSpPr>
          <p:nvPr>
            <p:ph type="title"/>
          </p:nvPr>
        </p:nvSpPr>
        <p:spPr>
          <a:xfrm>
            <a:off x="685801" y="272507"/>
            <a:ext cx="10515600" cy="956231"/>
          </a:xfrm>
        </p:spPr>
        <p:txBody>
          <a:bodyPr/>
          <a:lstStyle/>
          <a:p>
            <a:r>
              <a:rPr lang="en-US" b="1" dirty="0">
                <a:solidFill>
                  <a:schemeClr val="accent6">
                    <a:lumMod val="75000"/>
                  </a:schemeClr>
                </a:solidFill>
              </a:rPr>
              <a:t>Service Excellence</a:t>
            </a:r>
          </a:p>
        </p:txBody>
      </p:sp>
      <p:graphicFrame>
        <p:nvGraphicFramePr>
          <p:cNvPr id="5" name="Table 4">
            <a:extLst>
              <a:ext uri="{FF2B5EF4-FFF2-40B4-BE49-F238E27FC236}">
                <a16:creationId xmlns:a16="http://schemas.microsoft.com/office/drawing/2014/main" id="{C908A5AD-9F99-8C07-82BE-6D28A192CE90}"/>
              </a:ext>
            </a:extLst>
          </p:cNvPr>
          <p:cNvGraphicFramePr>
            <a:graphicFrameLocks noGrp="1"/>
          </p:cNvGraphicFramePr>
          <p:nvPr>
            <p:extLst>
              <p:ext uri="{D42A27DB-BD31-4B8C-83A1-F6EECF244321}">
                <p14:modId xmlns:p14="http://schemas.microsoft.com/office/powerpoint/2010/main" val="1356227115"/>
              </p:ext>
            </p:extLst>
          </p:nvPr>
        </p:nvGraphicFramePr>
        <p:xfrm>
          <a:off x="616347" y="2000588"/>
          <a:ext cx="10393252" cy="2829000"/>
        </p:xfrm>
        <a:graphic>
          <a:graphicData uri="http://schemas.openxmlformats.org/drawingml/2006/table">
            <a:tbl>
              <a:tblPr firstRow="1" bandRow="1">
                <a:tableStyleId>{93296810-A885-4BE3-A3E7-6D5BEEA58F35}</a:tableStyleId>
              </a:tblPr>
              <a:tblGrid>
                <a:gridCol w="2958126">
                  <a:extLst>
                    <a:ext uri="{9D8B030D-6E8A-4147-A177-3AD203B41FA5}">
                      <a16:colId xmlns:a16="http://schemas.microsoft.com/office/drawing/2014/main" val="2264574878"/>
                    </a:ext>
                  </a:extLst>
                </a:gridCol>
                <a:gridCol w="3599589">
                  <a:extLst>
                    <a:ext uri="{9D8B030D-6E8A-4147-A177-3AD203B41FA5}">
                      <a16:colId xmlns:a16="http://schemas.microsoft.com/office/drawing/2014/main" val="3392855980"/>
                    </a:ext>
                  </a:extLst>
                </a:gridCol>
                <a:gridCol w="1849820">
                  <a:extLst>
                    <a:ext uri="{9D8B030D-6E8A-4147-A177-3AD203B41FA5}">
                      <a16:colId xmlns:a16="http://schemas.microsoft.com/office/drawing/2014/main" val="2412100873"/>
                    </a:ext>
                  </a:extLst>
                </a:gridCol>
                <a:gridCol w="1985717">
                  <a:extLst>
                    <a:ext uri="{9D8B030D-6E8A-4147-A177-3AD203B41FA5}">
                      <a16:colId xmlns:a16="http://schemas.microsoft.com/office/drawing/2014/main" val="4082471162"/>
                    </a:ext>
                  </a:extLst>
                </a:gridCol>
              </a:tblGrid>
              <a:tr h="524370">
                <a:tc>
                  <a:txBody>
                    <a:bodyPr/>
                    <a:lstStyle/>
                    <a:p>
                      <a:r>
                        <a:rPr lang="en-US" dirty="0"/>
                        <a:t>Initiative</a:t>
                      </a:r>
                    </a:p>
                  </a:txBody>
                  <a:tcPr>
                    <a:solidFill>
                      <a:schemeClr val="accent6">
                        <a:lumMod val="75000"/>
                      </a:schemeClr>
                    </a:solidFill>
                  </a:tcPr>
                </a:tc>
                <a:tc>
                  <a:txBody>
                    <a:bodyPr/>
                    <a:lstStyle/>
                    <a:p>
                      <a:r>
                        <a:rPr lang="en-US" dirty="0"/>
                        <a:t>Objectives</a:t>
                      </a:r>
                    </a:p>
                  </a:txBody>
                  <a:tcPr>
                    <a:solidFill>
                      <a:schemeClr val="accent6">
                        <a:lumMod val="75000"/>
                      </a:schemeClr>
                    </a:solidFill>
                  </a:tcPr>
                </a:tc>
                <a:tc>
                  <a:txBody>
                    <a:bodyPr/>
                    <a:lstStyle/>
                    <a:p>
                      <a:r>
                        <a:rPr lang="en-US" dirty="0"/>
                        <a:t>Timescale</a:t>
                      </a:r>
                    </a:p>
                  </a:txBody>
                  <a:tcPr>
                    <a:solidFill>
                      <a:schemeClr val="accent6">
                        <a:lumMod val="75000"/>
                      </a:schemeClr>
                    </a:solidFill>
                  </a:tcPr>
                </a:tc>
                <a:tc>
                  <a:txBody>
                    <a:bodyPr/>
                    <a:lstStyle/>
                    <a:p>
                      <a:r>
                        <a:rPr lang="en-US" dirty="0"/>
                        <a:t>Priority</a:t>
                      </a:r>
                    </a:p>
                  </a:txBody>
                  <a:tcPr>
                    <a:solidFill>
                      <a:schemeClr val="accent6">
                        <a:lumMod val="75000"/>
                      </a:schemeClr>
                    </a:solidFill>
                  </a:tcPr>
                </a:tc>
                <a:extLst>
                  <a:ext uri="{0D108BD9-81ED-4DB2-BD59-A6C34878D82A}">
                    <a16:rowId xmlns:a16="http://schemas.microsoft.com/office/drawing/2014/main" val="3408975952"/>
                  </a:ext>
                </a:extLst>
              </a:tr>
              <a:tr h="524370">
                <a:tc>
                  <a:txBody>
                    <a:bodyPr/>
                    <a:lstStyle/>
                    <a:p>
                      <a:r>
                        <a:rPr lang="en-US" sz="1400" dirty="0"/>
                        <a:t>Maintain/Enhance Members Benefits</a:t>
                      </a:r>
                    </a:p>
                  </a:txBody>
                  <a:tcPr/>
                </a:tc>
                <a:tc>
                  <a:txBody>
                    <a:bodyPr/>
                    <a:lstStyle/>
                    <a:p>
                      <a:r>
                        <a:rPr lang="en-US" sz="1400" dirty="0"/>
                        <a:t>Further develop and communicate members-benefits package</a:t>
                      </a:r>
                    </a:p>
                  </a:txBody>
                  <a:tcPr/>
                </a:tc>
                <a:tc>
                  <a:txBody>
                    <a:bodyPr/>
                    <a:lstStyle/>
                    <a:p>
                      <a:r>
                        <a:rPr lang="en-US" sz="1400" dirty="0"/>
                        <a:t>Feb-2026</a:t>
                      </a:r>
                    </a:p>
                  </a:txBody>
                  <a:tcPr/>
                </a:tc>
                <a:tc>
                  <a:txBody>
                    <a:bodyPr/>
                    <a:lstStyle/>
                    <a:p>
                      <a:r>
                        <a:rPr lang="en-US" sz="1400" dirty="0"/>
                        <a:t>High</a:t>
                      </a:r>
                    </a:p>
                  </a:txBody>
                  <a:tcPr/>
                </a:tc>
                <a:extLst>
                  <a:ext uri="{0D108BD9-81ED-4DB2-BD59-A6C34878D82A}">
                    <a16:rowId xmlns:a16="http://schemas.microsoft.com/office/drawing/2014/main" val="775702761"/>
                  </a:ext>
                </a:extLst>
              </a:tr>
              <a:tr h="5243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Course Standards and Aesthetics</a:t>
                      </a:r>
                    </a:p>
                    <a:p>
                      <a:endParaRPr lang="en-US" sz="1400" dirty="0"/>
                    </a:p>
                  </a:txBody>
                  <a:tcPr/>
                </a:tc>
                <a:tc>
                  <a:txBody>
                    <a:bodyPr/>
                    <a:lstStyle/>
                    <a:p>
                      <a:r>
                        <a:rPr lang="en-US" sz="1400" dirty="0"/>
                        <a:t>Agree action plan to enhance standard of course presentation and update course policy as required</a:t>
                      </a:r>
                    </a:p>
                  </a:txBody>
                  <a:tcPr/>
                </a:tc>
                <a:tc>
                  <a:txBody>
                    <a:bodyPr/>
                    <a:lstStyle/>
                    <a:p>
                      <a:endParaRPr lang="en-US" sz="1400" dirty="0"/>
                    </a:p>
                  </a:txBody>
                  <a:tcPr/>
                </a:tc>
                <a:tc>
                  <a:txBody>
                    <a:bodyPr/>
                    <a:lstStyle/>
                    <a:p>
                      <a:r>
                        <a:rPr lang="en-US" sz="1400" dirty="0"/>
                        <a:t>High</a:t>
                      </a:r>
                    </a:p>
                  </a:txBody>
                  <a:tcPr/>
                </a:tc>
                <a:extLst>
                  <a:ext uri="{0D108BD9-81ED-4DB2-BD59-A6C34878D82A}">
                    <a16:rowId xmlns:a16="http://schemas.microsoft.com/office/drawing/2014/main" val="3253831333"/>
                  </a:ext>
                </a:extLst>
              </a:tr>
              <a:tr h="5243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Coaching standards</a:t>
                      </a:r>
                    </a:p>
                    <a:p>
                      <a:endParaRPr lang="en-US" sz="1400" dirty="0"/>
                    </a:p>
                  </a:txBody>
                  <a:tcPr/>
                </a:tc>
                <a:tc>
                  <a:txBody>
                    <a:bodyPr/>
                    <a:lstStyle/>
                    <a:p>
                      <a:r>
                        <a:rPr lang="en-US" sz="1400" dirty="0"/>
                        <a:t>Ensure coaching staff have regular training on coaching techniques</a:t>
                      </a:r>
                    </a:p>
                  </a:txBody>
                  <a:tcPr/>
                </a:tc>
                <a:tc>
                  <a:txBody>
                    <a:bodyPr/>
                    <a:lstStyle/>
                    <a:p>
                      <a:r>
                        <a:rPr lang="en-US" sz="1400" dirty="0"/>
                        <a:t>Ongoing</a:t>
                      </a:r>
                    </a:p>
                  </a:txBody>
                  <a:tcPr/>
                </a:tc>
                <a:tc>
                  <a:txBody>
                    <a:bodyPr/>
                    <a:lstStyle/>
                    <a:p>
                      <a:r>
                        <a:rPr lang="en-US" sz="1400" dirty="0"/>
                        <a:t>High</a:t>
                      </a:r>
                    </a:p>
                  </a:txBody>
                  <a:tcPr/>
                </a:tc>
                <a:extLst>
                  <a:ext uri="{0D108BD9-81ED-4DB2-BD59-A6C34878D82A}">
                    <a16:rowId xmlns:a16="http://schemas.microsoft.com/office/drawing/2014/main" val="2126893909"/>
                  </a:ext>
                </a:extLst>
              </a:tr>
              <a:tr h="5243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Catering staff training</a:t>
                      </a:r>
                    </a:p>
                    <a:p>
                      <a:endParaRPr lang="en-US" sz="1400" dirty="0"/>
                    </a:p>
                  </a:txBody>
                  <a:tcPr/>
                </a:tc>
                <a:tc>
                  <a:txBody>
                    <a:bodyPr/>
                    <a:lstStyle/>
                    <a:p>
                      <a:r>
                        <a:rPr lang="en-US" sz="1400" dirty="0"/>
                        <a:t>Consistent staff training in the “Deeside Way”</a:t>
                      </a:r>
                    </a:p>
                  </a:txBody>
                  <a:tcPr/>
                </a:tc>
                <a:tc>
                  <a:txBody>
                    <a:bodyPr/>
                    <a:lstStyle/>
                    <a:p>
                      <a:r>
                        <a:rPr lang="en-US" sz="1400" dirty="0"/>
                        <a:t>Ongoing</a:t>
                      </a:r>
                    </a:p>
                  </a:txBody>
                  <a:tcPr/>
                </a:tc>
                <a:tc>
                  <a:txBody>
                    <a:bodyPr/>
                    <a:lstStyle/>
                    <a:p>
                      <a:r>
                        <a:rPr lang="en-US" sz="1400" dirty="0"/>
                        <a:t>High</a:t>
                      </a:r>
                    </a:p>
                  </a:txBody>
                  <a:tcPr/>
                </a:tc>
                <a:extLst>
                  <a:ext uri="{0D108BD9-81ED-4DB2-BD59-A6C34878D82A}">
                    <a16:rowId xmlns:a16="http://schemas.microsoft.com/office/drawing/2014/main" val="792072227"/>
                  </a:ext>
                </a:extLst>
              </a:tr>
            </a:tbl>
          </a:graphicData>
        </a:graphic>
      </p:graphicFrame>
      <p:sp>
        <p:nvSpPr>
          <p:cNvPr id="7" name="TextBox 6">
            <a:extLst>
              <a:ext uri="{FF2B5EF4-FFF2-40B4-BE49-F238E27FC236}">
                <a16:creationId xmlns:a16="http://schemas.microsoft.com/office/drawing/2014/main" id="{53476FB6-781F-3994-D8AD-93E04806303D}"/>
              </a:ext>
            </a:extLst>
          </p:cNvPr>
          <p:cNvSpPr txBox="1"/>
          <p:nvPr/>
        </p:nvSpPr>
        <p:spPr>
          <a:xfrm>
            <a:off x="616347" y="1044357"/>
            <a:ext cx="10251583" cy="646331"/>
          </a:xfrm>
          <a:prstGeom prst="rect">
            <a:avLst/>
          </a:prstGeom>
          <a:noFill/>
        </p:spPr>
        <p:txBody>
          <a:bodyPr wrap="square">
            <a:spAutoFit/>
          </a:bodyPr>
          <a:lstStyle/>
          <a:p>
            <a:r>
              <a:rPr lang="en-US" dirty="0"/>
              <a:t>Overall Objective: to provide a high-quality user experience that exceeds expectations through understanding membership needs and providing a high-quality service consistently</a:t>
            </a:r>
            <a:r>
              <a:rPr lang="en-US" dirty="0">
                <a:solidFill>
                  <a:srgbClr val="FF0000"/>
                </a:solidFill>
              </a:rPr>
              <a:t>.</a:t>
            </a:r>
          </a:p>
        </p:txBody>
      </p:sp>
      <p:sp>
        <p:nvSpPr>
          <p:cNvPr id="11" name="Date Placeholder 10">
            <a:extLst>
              <a:ext uri="{FF2B5EF4-FFF2-40B4-BE49-F238E27FC236}">
                <a16:creationId xmlns:a16="http://schemas.microsoft.com/office/drawing/2014/main" id="{0A5E71BA-17B9-8C28-A262-9A8575DA492C}"/>
              </a:ext>
            </a:extLst>
          </p:cNvPr>
          <p:cNvSpPr>
            <a:spLocks noGrp="1"/>
          </p:cNvSpPr>
          <p:nvPr>
            <p:ph type="dt" sz="half" idx="10"/>
          </p:nvPr>
        </p:nvSpPr>
        <p:spPr/>
        <p:txBody>
          <a:bodyPr/>
          <a:lstStyle/>
          <a:p>
            <a:fld id="{B21631B1-7315-104F-A0D8-170DCAB510A8}" type="datetime1">
              <a:rPr lang="en-GB" smtClean="0"/>
              <a:t>26/09/2025</a:t>
            </a:fld>
            <a:endParaRPr lang="en-US" dirty="0"/>
          </a:p>
        </p:txBody>
      </p:sp>
      <p:sp>
        <p:nvSpPr>
          <p:cNvPr id="12" name="Slide Number Placeholder 11">
            <a:extLst>
              <a:ext uri="{FF2B5EF4-FFF2-40B4-BE49-F238E27FC236}">
                <a16:creationId xmlns:a16="http://schemas.microsoft.com/office/drawing/2014/main" id="{E6106F41-2886-C10D-FF89-BCBDA797C924}"/>
              </a:ext>
            </a:extLst>
          </p:cNvPr>
          <p:cNvSpPr>
            <a:spLocks noGrp="1"/>
          </p:cNvSpPr>
          <p:nvPr>
            <p:ph type="sldNum" sz="quarter" idx="12"/>
          </p:nvPr>
        </p:nvSpPr>
        <p:spPr/>
        <p:txBody>
          <a:bodyPr/>
          <a:lstStyle/>
          <a:p>
            <a:fld id="{9C56C8D6-8E90-0343-8E34-2126625EC9F4}" type="slidenum">
              <a:rPr lang="en-US" smtClean="0"/>
              <a:t>16</a:t>
            </a:fld>
            <a:endParaRPr lang="en-US" dirty="0"/>
          </a:p>
        </p:txBody>
      </p:sp>
    </p:spTree>
    <p:extLst>
      <p:ext uri="{BB962C8B-B14F-4D97-AF65-F5344CB8AC3E}">
        <p14:creationId xmlns:p14="http://schemas.microsoft.com/office/powerpoint/2010/main" val="20911706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CD31CB-E9F4-9E73-9808-FBE7016A2F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CFC0E2-0B5F-ACBF-F14C-072A36CC11EB}"/>
              </a:ext>
            </a:extLst>
          </p:cNvPr>
          <p:cNvSpPr>
            <a:spLocks noGrp="1"/>
          </p:cNvSpPr>
          <p:nvPr>
            <p:ph type="title"/>
          </p:nvPr>
        </p:nvSpPr>
        <p:spPr>
          <a:xfrm>
            <a:off x="795960" y="89490"/>
            <a:ext cx="10515600" cy="1325563"/>
          </a:xfrm>
        </p:spPr>
        <p:txBody>
          <a:bodyPr/>
          <a:lstStyle/>
          <a:p>
            <a:r>
              <a:rPr lang="en-US" b="1" dirty="0">
                <a:solidFill>
                  <a:schemeClr val="accent6">
                    <a:lumMod val="75000"/>
                  </a:schemeClr>
                </a:solidFill>
              </a:rPr>
              <a:t>Finance</a:t>
            </a:r>
          </a:p>
        </p:txBody>
      </p:sp>
      <p:graphicFrame>
        <p:nvGraphicFramePr>
          <p:cNvPr id="5" name="Table 4">
            <a:extLst>
              <a:ext uri="{FF2B5EF4-FFF2-40B4-BE49-F238E27FC236}">
                <a16:creationId xmlns:a16="http://schemas.microsoft.com/office/drawing/2014/main" id="{EA127B8D-F152-D5C4-32BF-384A98D8F18B}"/>
              </a:ext>
            </a:extLst>
          </p:cNvPr>
          <p:cNvGraphicFramePr>
            <a:graphicFrameLocks noGrp="1"/>
          </p:cNvGraphicFramePr>
          <p:nvPr>
            <p:extLst>
              <p:ext uri="{D42A27DB-BD31-4B8C-83A1-F6EECF244321}">
                <p14:modId xmlns:p14="http://schemas.microsoft.com/office/powerpoint/2010/main" val="2828063719"/>
              </p:ext>
            </p:extLst>
          </p:nvPr>
        </p:nvGraphicFramePr>
        <p:xfrm>
          <a:off x="746975" y="1536091"/>
          <a:ext cx="10393252" cy="4298250"/>
        </p:xfrm>
        <a:graphic>
          <a:graphicData uri="http://schemas.openxmlformats.org/drawingml/2006/table">
            <a:tbl>
              <a:tblPr firstRow="1" bandRow="1">
                <a:tableStyleId>{93296810-A885-4BE3-A3E7-6D5BEEA58F35}</a:tableStyleId>
              </a:tblPr>
              <a:tblGrid>
                <a:gridCol w="1880611">
                  <a:extLst>
                    <a:ext uri="{9D8B030D-6E8A-4147-A177-3AD203B41FA5}">
                      <a16:colId xmlns:a16="http://schemas.microsoft.com/office/drawing/2014/main" val="2264574878"/>
                    </a:ext>
                  </a:extLst>
                </a:gridCol>
                <a:gridCol w="5213131">
                  <a:extLst>
                    <a:ext uri="{9D8B030D-6E8A-4147-A177-3AD203B41FA5}">
                      <a16:colId xmlns:a16="http://schemas.microsoft.com/office/drawing/2014/main" val="3392855980"/>
                    </a:ext>
                  </a:extLst>
                </a:gridCol>
                <a:gridCol w="1818290">
                  <a:extLst>
                    <a:ext uri="{9D8B030D-6E8A-4147-A177-3AD203B41FA5}">
                      <a16:colId xmlns:a16="http://schemas.microsoft.com/office/drawing/2014/main" val="2412100873"/>
                    </a:ext>
                  </a:extLst>
                </a:gridCol>
                <a:gridCol w="1481220">
                  <a:extLst>
                    <a:ext uri="{9D8B030D-6E8A-4147-A177-3AD203B41FA5}">
                      <a16:colId xmlns:a16="http://schemas.microsoft.com/office/drawing/2014/main" val="4082471162"/>
                    </a:ext>
                  </a:extLst>
                </a:gridCol>
              </a:tblGrid>
              <a:tr h="524370">
                <a:tc>
                  <a:txBody>
                    <a:bodyPr/>
                    <a:lstStyle/>
                    <a:p>
                      <a:r>
                        <a:rPr lang="en-US" dirty="0"/>
                        <a:t>Initiative</a:t>
                      </a:r>
                    </a:p>
                  </a:txBody>
                  <a:tcPr>
                    <a:solidFill>
                      <a:schemeClr val="accent6">
                        <a:lumMod val="75000"/>
                      </a:schemeClr>
                    </a:solidFill>
                  </a:tcPr>
                </a:tc>
                <a:tc>
                  <a:txBody>
                    <a:bodyPr/>
                    <a:lstStyle/>
                    <a:p>
                      <a:r>
                        <a:rPr lang="en-US" dirty="0"/>
                        <a:t>Objectives</a:t>
                      </a:r>
                    </a:p>
                  </a:txBody>
                  <a:tcPr>
                    <a:solidFill>
                      <a:schemeClr val="accent6">
                        <a:lumMod val="75000"/>
                      </a:schemeClr>
                    </a:solidFill>
                  </a:tcPr>
                </a:tc>
                <a:tc>
                  <a:txBody>
                    <a:bodyPr/>
                    <a:lstStyle/>
                    <a:p>
                      <a:r>
                        <a:rPr lang="en-US" dirty="0"/>
                        <a:t>Timescale</a:t>
                      </a:r>
                    </a:p>
                  </a:txBody>
                  <a:tcPr>
                    <a:solidFill>
                      <a:schemeClr val="accent6">
                        <a:lumMod val="75000"/>
                      </a:schemeClr>
                    </a:solidFill>
                  </a:tcPr>
                </a:tc>
                <a:tc>
                  <a:txBody>
                    <a:bodyPr/>
                    <a:lstStyle/>
                    <a:p>
                      <a:r>
                        <a:rPr lang="en-US" dirty="0"/>
                        <a:t>Priority</a:t>
                      </a:r>
                    </a:p>
                  </a:txBody>
                  <a:tcPr>
                    <a:solidFill>
                      <a:schemeClr val="accent6">
                        <a:lumMod val="75000"/>
                      </a:schemeClr>
                    </a:solidFill>
                  </a:tcPr>
                </a:tc>
                <a:extLst>
                  <a:ext uri="{0D108BD9-81ED-4DB2-BD59-A6C34878D82A}">
                    <a16:rowId xmlns:a16="http://schemas.microsoft.com/office/drawing/2014/main" val="3408975952"/>
                  </a:ext>
                </a:extLst>
              </a:tr>
              <a:tr h="524370">
                <a:tc>
                  <a:txBody>
                    <a:bodyPr/>
                    <a:lstStyle/>
                    <a:p>
                      <a:r>
                        <a:rPr lang="en-US" sz="1400" dirty="0"/>
                        <a:t>Subscriptions</a:t>
                      </a:r>
                    </a:p>
                  </a:txBody>
                  <a:tcPr/>
                </a:tc>
                <a:tc>
                  <a:txBody>
                    <a:bodyPr/>
                    <a:lstStyle/>
                    <a:p>
                      <a:r>
                        <a:rPr lang="en-US" sz="1400" dirty="0"/>
                        <a:t>Avoid large annual increases by managing costs and generating similar levels of non-subscription income *</a:t>
                      </a:r>
                    </a:p>
                  </a:txBody>
                  <a:tcPr/>
                </a:tc>
                <a:tc>
                  <a:txBody>
                    <a:bodyPr/>
                    <a:lstStyle/>
                    <a:p>
                      <a:r>
                        <a:rPr lang="en-US" sz="1400" dirty="0"/>
                        <a:t>Annually from February 2026</a:t>
                      </a:r>
                    </a:p>
                  </a:txBody>
                  <a:tcPr/>
                </a:tc>
                <a:tc>
                  <a:txBody>
                    <a:bodyPr/>
                    <a:lstStyle/>
                    <a:p>
                      <a:r>
                        <a:rPr lang="en-US" sz="1400" dirty="0"/>
                        <a:t>High</a:t>
                      </a:r>
                    </a:p>
                  </a:txBody>
                  <a:tcPr/>
                </a:tc>
                <a:extLst>
                  <a:ext uri="{0D108BD9-81ED-4DB2-BD59-A6C34878D82A}">
                    <a16:rowId xmlns:a16="http://schemas.microsoft.com/office/drawing/2014/main" val="775702761"/>
                  </a:ext>
                </a:extLst>
              </a:tr>
              <a:tr h="524370">
                <a:tc>
                  <a:txBody>
                    <a:bodyPr/>
                    <a:lstStyle/>
                    <a:p>
                      <a:r>
                        <a:rPr lang="en-US" sz="1400" dirty="0"/>
                        <a:t>Course cost efficiencies</a:t>
                      </a:r>
                    </a:p>
                  </a:txBody>
                  <a:tcPr/>
                </a:tc>
                <a:tc>
                  <a:txBody>
                    <a:bodyPr/>
                    <a:lstStyle/>
                    <a:p>
                      <a:r>
                        <a:rPr lang="en-US" sz="1400" dirty="0"/>
                        <a:t>Achieve efficiencies through investment in technology such as less casual labour and lower energy cost</a:t>
                      </a:r>
                    </a:p>
                  </a:txBody>
                  <a:tcPr/>
                </a:tc>
                <a:tc>
                  <a:txBody>
                    <a:bodyPr/>
                    <a:lstStyle/>
                    <a:p>
                      <a:r>
                        <a:rPr lang="en-US" sz="1400" dirty="0"/>
                        <a:t>2 to 4 years</a:t>
                      </a:r>
                    </a:p>
                  </a:txBody>
                  <a:tcPr/>
                </a:tc>
                <a:tc>
                  <a:txBody>
                    <a:bodyPr/>
                    <a:lstStyle/>
                    <a:p>
                      <a:r>
                        <a:rPr lang="en-US" sz="1400" dirty="0"/>
                        <a:t>High</a:t>
                      </a:r>
                    </a:p>
                  </a:txBody>
                  <a:tcPr/>
                </a:tc>
                <a:extLst>
                  <a:ext uri="{0D108BD9-81ED-4DB2-BD59-A6C34878D82A}">
                    <a16:rowId xmlns:a16="http://schemas.microsoft.com/office/drawing/2014/main" val="3253831333"/>
                  </a:ext>
                </a:extLst>
              </a:tr>
              <a:tr h="524370">
                <a:tc>
                  <a:txBody>
                    <a:bodyPr/>
                    <a:lstStyle/>
                    <a:p>
                      <a:r>
                        <a:rPr lang="en-US" sz="1400" dirty="0"/>
                        <a:t>Pro shop contribution</a:t>
                      </a:r>
                    </a:p>
                  </a:txBody>
                  <a:tcPr/>
                </a:tc>
                <a:tc>
                  <a:txBody>
                    <a:bodyPr/>
                    <a:lstStyle/>
                    <a:p>
                      <a:r>
                        <a:rPr lang="en-US" sz="1400" dirty="0"/>
                        <a:t>Increase footfall through shop and </a:t>
                      </a:r>
                      <a:r>
                        <a:rPr lang="en-US" sz="1400" dirty="0" err="1"/>
                        <a:t>maximise</a:t>
                      </a:r>
                      <a:r>
                        <a:rPr lang="en-US" sz="1400" dirty="0"/>
                        <a:t> member engagement through fittings, stocking policy and marketing</a:t>
                      </a:r>
                    </a:p>
                  </a:txBody>
                  <a:tcPr/>
                </a:tc>
                <a:tc>
                  <a:txBody>
                    <a:bodyPr/>
                    <a:lstStyle/>
                    <a:p>
                      <a:r>
                        <a:rPr lang="en-US" sz="1400" dirty="0"/>
                        <a:t>1 to 3 years</a:t>
                      </a:r>
                    </a:p>
                  </a:txBody>
                  <a:tcPr/>
                </a:tc>
                <a:tc>
                  <a:txBody>
                    <a:bodyPr/>
                    <a:lstStyle/>
                    <a:p>
                      <a:r>
                        <a:rPr lang="en-US" sz="1400" dirty="0"/>
                        <a:t>High</a:t>
                      </a:r>
                    </a:p>
                  </a:txBody>
                  <a:tcPr/>
                </a:tc>
                <a:extLst>
                  <a:ext uri="{0D108BD9-81ED-4DB2-BD59-A6C34878D82A}">
                    <a16:rowId xmlns:a16="http://schemas.microsoft.com/office/drawing/2014/main" val="1860466099"/>
                  </a:ext>
                </a:extLst>
              </a:tr>
              <a:tr h="524370">
                <a:tc>
                  <a:txBody>
                    <a:bodyPr/>
                    <a:lstStyle/>
                    <a:p>
                      <a:r>
                        <a:rPr lang="en-US" sz="1400" dirty="0"/>
                        <a:t>Catering surplus</a:t>
                      </a:r>
                    </a:p>
                  </a:txBody>
                  <a:tcPr/>
                </a:tc>
                <a:tc>
                  <a:txBody>
                    <a:bodyPr/>
                    <a:lstStyle/>
                    <a:p>
                      <a:r>
                        <a:rPr lang="en-US" sz="1400" dirty="0"/>
                        <a:t>Build on newly refurbished clubhouse to increase the takings through higher volume of bookings year-round; Consider pricing policy for benefit of members while maintaining levels of contribution to the club</a:t>
                      </a:r>
                    </a:p>
                  </a:txBody>
                  <a:tcPr/>
                </a:tc>
                <a:tc>
                  <a:txBody>
                    <a:bodyPr/>
                    <a:lstStyle/>
                    <a:p>
                      <a:r>
                        <a:rPr lang="en-US" sz="1400" dirty="0"/>
                        <a:t>1 to 3 years</a:t>
                      </a:r>
                    </a:p>
                  </a:txBody>
                  <a:tcPr/>
                </a:tc>
                <a:tc>
                  <a:txBody>
                    <a:bodyPr/>
                    <a:lstStyle/>
                    <a:p>
                      <a:r>
                        <a:rPr lang="en-US" sz="1400" dirty="0"/>
                        <a:t>High</a:t>
                      </a:r>
                    </a:p>
                  </a:txBody>
                  <a:tcPr/>
                </a:tc>
                <a:extLst>
                  <a:ext uri="{0D108BD9-81ED-4DB2-BD59-A6C34878D82A}">
                    <a16:rowId xmlns:a16="http://schemas.microsoft.com/office/drawing/2014/main" val="2126893909"/>
                  </a:ext>
                </a:extLst>
              </a:tr>
              <a:tr h="524370">
                <a:tc>
                  <a:txBody>
                    <a:bodyPr/>
                    <a:lstStyle/>
                    <a:p>
                      <a:r>
                        <a:rPr lang="en-US" sz="1400" dirty="0"/>
                        <a:t>Managing expenditure</a:t>
                      </a:r>
                    </a:p>
                  </a:txBody>
                  <a:tcPr/>
                </a:tc>
                <a:tc>
                  <a:txBody>
                    <a:bodyPr/>
                    <a:lstStyle/>
                    <a:p>
                      <a:r>
                        <a:rPr lang="en-US" sz="1400" dirty="0"/>
                        <a:t>All areas of expenditure will be managed carefully, and cost savings will be made where possible while not impacting on service levels</a:t>
                      </a:r>
                    </a:p>
                  </a:txBody>
                  <a:tcPr/>
                </a:tc>
                <a:tc>
                  <a:txBody>
                    <a:bodyPr/>
                    <a:lstStyle/>
                    <a:p>
                      <a:r>
                        <a:rPr lang="en-US" sz="1400" dirty="0"/>
                        <a:t>Ongoing</a:t>
                      </a:r>
                    </a:p>
                  </a:txBody>
                  <a:tcPr/>
                </a:tc>
                <a:tc>
                  <a:txBody>
                    <a:bodyPr/>
                    <a:lstStyle/>
                    <a:p>
                      <a:r>
                        <a:rPr lang="en-US" sz="1400" dirty="0"/>
                        <a:t>High</a:t>
                      </a:r>
                    </a:p>
                  </a:txBody>
                  <a:tcPr/>
                </a:tc>
                <a:extLst>
                  <a:ext uri="{0D108BD9-81ED-4DB2-BD59-A6C34878D82A}">
                    <a16:rowId xmlns:a16="http://schemas.microsoft.com/office/drawing/2014/main" val="275492394"/>
                  </a:ext>
                </a:extLst>
              </a:tr>
              <a:tr h="524370">
                <a:tc>
                  <a:txBody>
                    <a:bodyPr/>
                    <a:lstStyle/>
                    <a:p>
                      <a:r>
                        <a:rPr lang="en-US" sz="1400" dirty="0"/>
                        <a:t>Capital expenditure</a:t>
                      </a:r>
                    </a:p>
                  </a:txBody>
                  <a:tcPr/>
                </a:tc>
                <a:tc>
                  <a:txBody>
                    <a:bodyPr/>
                    <a:lstStyle/>
                    <a:p>
                      <a:r>
                        <a:rPr lang="en-US" sz="1400" dirty="0"/>
                        <a:t>Assess capital expenditure requirements and priorities taking into account cash reserves and maintain adequate cash reserves in line with recommended 5 months operating costs</a:t>
                      </a:r>
                    </a:p>
                  </a:txBody>
                  <a:tcPr/>
                </a:tc>
                <a:tc>
                  <a:txBody>
                    <a:bodyPr/>
                    <a:lstStyle/>
                    <a:p>
                      <a:r>
                        <a:rPr lang="en-US" sz="1400" dirty="0"/>
                        <a:t>Annually</a:t>
                      </a:r>
                    </a:p>
                  </a:txBody>
                  <a:tcPr/>
                </a:tc>
                <a:tc>
                  <a:txBody>
                    <a:bodyPr/>
                    <a:lstStyle/>
                    <a:p>
                      <a:r>
                        <a:rPr lang="en-US" sz="1400" dirty="0"/>
                        <a:t>High</a:t>
                      </a:r>
                    </a:p>
                  </a:txBody>
                  <a:tcPr/>
                </a:tc>
                <a:extLst>
                  <a:ext uri="{0D108BD9-81ED-4DB2-BD59-A6C34878D82A}">
                    <a16:rowId xmlns:a16="http://schemas.microsoft.com/office/drawing/2014/main" val="3830955151"/>
                  </a:ext>
                </a:extLst>
              </a:tr>
            </a:tbl>
          </a:graphicData>
        </a:graphic>
      </p:graphicFrame>
      <p:sp>
        <p:nvSpPr>
          <p:cNvPr id="7" name="TextBox 6">
            <a:extLst>
              <a:ext uri="{FF2B5EF4-FFF2-40B4-BE49-F238E27FC236}">
                <a16:creationId xmlns:a16="http://schemas.microsoft.com/office/drawing/2014/main" id="{B8468814-E97B-3579-7526-8175A18710F1}"/>
              </a:ext>
            </a:extLst>
          </p:cNvPr>
          <p:cNvSpPr txBox="1"/>
          <p:nvPr/>
        </p:nvSpPr>
        <p:spPr>
          <a:xfrm>
            <a:off x="746975" y="950472"/>
            <a:ext cx="10251583" cy="338554"/>
          </a:xfrm>
          <a:prstGeom prst="rect">
            <a:avLst/>
          </a:prstGeom>
          <a:noFill/>
        </p:spPr>
        <p:txBody>
          <a:bodyPr wrap="square">
            <a:spAutoFit/>
          </a:bodyPr>
          <a:lstStyle/>
          <a:p>
            <a:r>
              <a:rPr lang="en-US" sz="1600" dirty="0"/>
              <a:t>Overall Objective: Control costs and manage income sources to deliver annual surplus and maintain cash reserves.</a:t>
            </a:r>
          </a:p>
        </p:txBody>
      </p:sp>
      <p:sp>
        <p:nvSpPr>
          <p:cNvPr id="3" name="TextBox 2">
            <a:extLst>
              <a:ext uri="{FF2B5EF4-FFF2-40B4-BE49-F238E27FC236}">
                <a16:creationId xmlns:a16="http://schemas.microsoft.com/office/drawing/2014/main" id="{7916356F-C488-D059-E00C-E69C07AEE6BA}"/>
              </a:ext>
            </a:extLst>
          </p:cNvPr>
          <p:cNvSpPr txBox="1"/>
          <p:nvPr/>
        </p:nvSpPr>
        <p:spPr>
          <a:xfrm>
            <a:off x="746975" y="5984914"/>
            <a:ext cx="10613570" cy="553998"/>
          </a:xfrm>
          <a:prstGeom prst="rect">
            <a:avLst/>
          </a:prstGeom>
          <a:noFill/>
        </p:spPr>
        <p:txBody>
          <a:bodyPr wrap="square" rtlCol="0">
            <a:spAutoFit/>
          </a:bodyPr>
          <a:lstStyle/>
          <a:p>
            <a:r>
              <a:rPr lang="en-US" sz="1000" dirty="0"/>
              <a:t>* Main non-subscription income streams are for the bar and restaurant and the professional shop (merch/coaching) – course income is limited and mainly relates to guests of members; the opportunity to increase visitor income from very low levels needs to be balanced with the priority to make the course available to members, and as such increasing visitor numbers will not be a key element of the strategy unless other sources of income start to fall.</a:t>
            </a:r>
          </a:p>
        </p:txBody>
      </p:sp>
      <p:sp>
        <p:nvSpPr>
          <p:cNvPr id="12" name="Date Placeholder 11">
            <a:extLst>
              <a:ext uri="{FF2B5EF4-FFF2-40B4-BE49-F238E27FC236}">
                <a16:creationId xmlns:a16="http://schemas.microsoft.com/office/drawing/2014/main" id="{D9CFF5A9-46A6-6AB8-9C11-84051A49FC21}"/>
              </a:ext>
            </a:extLst>
          </p:cNvPr>
          <p:cNvSpPr>
            <a:spLocks noGrp="1"/>
          </p:cNvSpPr>
          <p:nvPr>
            <p:ph type="dt" sz="half" idx="10"/>
          </p:nvPr>
        </p:nvSpPr>
        <p:spPr/>
        <p:txBody>
          <a:bodyPr/>
          <a:lstStyle/>
          <a:p>
            <a:fld id="{27C19C91-0608-AA43-AA4C-82E0DD65060D}" type="datetime1">
              <a:rPr lang="en-GB" smtClean="0"/>
              <a:t>26/09/2025</a:t>
            </a:fld>
            <a:endParaRPr lang="en-US" dirty="0"/>
          </a:p>
        </p:txBody>
      </p:sp>
      <p:sp>
        <p:nvSpPr>
          <p:cNvPr id="13" name="Slide Number Placeholder 12">
            <a:extLst>
              <a:ext uri="{FF2B5EF4-FFF2-40B4-BE49-F238E27FC236}">
                <a16:creationId xmlns:a16="http://schemas.microsoft.com/office/drawing/2014/main" id="{4E680855-78D0-5227-55E1-76A3BC730DE2}"/>
              </a:ext>
            </a:extLst>
          </p:cNvPr>
          <p:cNvSpPr>
            <a:spLocks noGrp="1"/>
          </p:cNvSpPr>
          <p:nvPr>
            <p:ph type="sldNum" sz="quarter" idx="12"/>
          </p:nvPr>
        </p:nvSpPr>
        <p:spPr/>
        <p:txBody>
          <a:bodyPr/>
          <a:lstStyle/>
          <a:p>
            <a:fld id="{9C56C8D6-8E90-0343-8E34-2126625EC9F4}" type="slidenum">
              <a:rPr lang="en-US" smtClean="0"/>
              <a:t>17</a:t>
            </a:fld>
            <a:endParaRPr lang="en-US" dirty="0"/>
          </a:p>
        </p:txBody>
      </p:sp>
    </p:spTree>
    <p:extLst>
      <p:ext uri="{BB962C8B-B14F-4D97-AF65-F5344CB8AC3E}">
        <p14:creationId xmlns:p14="http://schemas.microsoft.com/office/powerpoint/2010/main" val="41550674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F8B98-0289-D4F2-DB11-9E63C48E71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8C1904-2959-4C06-F1A6-751EA837C950}"/>
              </a:ext>
            </a:extLst>
          </p:cNvPr>
          <p:cNvSpPr>
            <a:spLocks noGrp="1"/>
          </p:cNvSpPr>
          <p:nvPr>
            <p:ph type="title"/>
          </p:nvPr>
        </p:nvSpPr>
        <p:spPr>
          <a:xfrm>
            <a:off x="685801" y="272508"/>
            <a:ext cx="10515600" cy="736895"/>
          </a:xfrm>
        </p:spPr>
        <p:txBody>
          <a:bodyPr/>
          <a:lstStyle/>
          <a:p>
            <a:r>
              <a:rPr lang="en-US" b="1" dirty="0">
                <a:solidFill>
                  <a:schemeClr val="accent6">
                    <a:lumMod val="75000"/>
                  </a:schemeClr>
                </a:solidFill>
              </a:rPr>
              <a:t>Sustainability </a:t>
            </a:r>
          </a:p>
        </p:txBody>
      </p:sp>
      <p:graphicFrame>
        <p:nvGraphicFramePr>
          <p:cNvPr id="5" name="Table 4">
            <a:extLst>
              <a:ext uri="{FF2B5EF4-FFF2-40B4-BE49-F238E27FC236}">
                <a16:creationId xmlns:a16="http://schemas.microsoft.com/office/drawing/2014/main" id="{B5FB25EC-9EF9-0BD6-1D3E-889120EA4A4B}"/>
              </a:ext>
            </a:extLst>
          </p:cNvPr>
          <p:cNvGraphicFramePr>
            <a:graphicFrameLocks noGrp="1"/>
          </p:cNvGraphicFramePr>
          <p:nvPr>
            <p:extLst>
              <p:ext uri="{D42A27DB-BD31-4B8C-83A1-F6EECF244321}">
                <p14:modId xmlns:p14="http://schemas.microsoft.com/office/powerpoint/2010/main" val="3327777940"/>
              </p:ext>
            </p:extLst>
          </p:nvPr>
        </p:nvGraphicFramePr>
        <p:xfrm>
          <a:off x="746975" y="1975696"/>
          <a:ext cx="10393252" cy="3981030"/>
        </p:xfrm>
        <a:graphic>
          <a:graphicData uri="http://schemas.openxmlformats.org/drawingml/2006/table">
            <a:tbl>
              <a:tblPr firstRow="1" bandRow="1">
                <a:tableStyleId>{93296810-A885-4BE3-A3E7-6D5BEEA58F35}</a:tableStyleId>
              </a:tblPr>
              <a:tblGrid>
                <a:gridCol w="2382173">
                  <a:extLst>
                    <a:ext uri="{9D8B030D-6E8A-4147-A177-3AD203B41FA5}">
                      <a16:colId xmlns:a16="http://schemas.microsoft.com/office/drawing/2014/main" val="2264574878"/>
                    </a:ext>
                  </a:extLst>
                </a:gridCol>
                <a:gridCol w="3259777">
                  <a:extLst>
                    <a:ext uri="{9D8B030D-6E8A-4147-A177-3AD203B41FA5}">
                      <a16:colId xmlns:a16="http://schemas.microsoft.com/office/drawing/2014/main" val="3392855980"/>
                    </a:ext>
                  </a:extLst>
                </a:gridCol>
                <a:gridCol w="2152989">
                  <a:extLst>
                    <a:ext uri="{9D8B030D-6E8A-4147-A177-3AD203B41FA5}">
                      <a16:colId xmlns:a16="http://schemas.microsoft.com/office/drawing/2014/main" val="2412100873"/>
                    </a:ext>
                  </a:extLst>
                </a:gridCol>
                <a:gridCol w="2598313">
                  <a:extLst>
                    <a:ext uri="{9D8B030D-6E8A-4147-A177-3AD203B41FA5}">
                      <a16:colId xmlns:a16="http://schemas.microsoft.com/office/drawing/2014/main" val="4082471162"/>
                    </a:ext>
                  </a:extLst>
                </a:gridCol>
              </a:tblGrid>
              <a:tr h="524370">
                <a:tc>
                  <a:txBody>
                    <a:bodyPr/>
                    <a:lstStyle/>
                    <a:p>
                      <a:r>
                        <a:rPr lang="en-US" dirty="0"/>
                        <a:t>Initiative</a:t>
                      </a:r>
                    </a:p>
                  </a:txBody>
                  <a:tcPr>
                    <a:solidFill>
                      <a:schemeClr val="accent6">
                        <a:lumMod val="75000"/>
                      </a:schemeClr>
                    </a:solidFill>
                  </a:tcPr>
                </a:tc>
                <a:tc>
                  <a:txBody>
                    <a:bodyPr/>
                    <a:lstStyle/>
                    <a:p>
                      <a:r>
                        <a:rPr lang="en-US" dirty="0"/>
                        <a:t>Objectives</a:t>
                      </a:r>
                    </a:p>
                  </a:txBody>
                  <a:tcPr>
                    <a:solidFill>
                      <a:schemeClr val="accent6">
                        <a:lumMod val="75000"/>
                      </a:schemeClr>
                    </a:solidFill>
                  </a:tcPr>
                </a:tc>
                <a:tc>
                  <a:txBody>
                    <a:bodyPr/>
                    <a:lstStyle/>
                    <a:p>
                      <a:r>
                        <a:rPr lang="en-US" dirty="0"/>
                        <a:t>Timescale</a:t>
                      </a:r>
                    </a:p>
                  </a:txBody>
                  <a:tcPr>
                    <a:solidFill>
                      <a:schemeClr val="accent6">
                        <a:lumMod val="75000"/>
                      </a:schemeClr>
                    </a:solidFill>
                  </a:tcPr>
                </a:tc>
                <a:tc>
                  <a:txBody>
                    <a:bodyPr/>
                    <a:lstStyle/>
                    <a:p>
                      <a:r>
                        <a:rPr lang="en-US" dirty="0"/>
                        <a:t>Priority</a:t>
                      </a:r>
                    </a:p>
                  </a:txBody>
                  <a:tcPr>
                    <a:solidFill>
                      <a:schemeClr val="accent6">
                        <a:lumMod val="75000"/>
                      </a:schemeClr>
                    </a:solidFill>
                  </a:tcPr>
                </a:tc>
                <a:extLst>
                  <a:ext uri="{0D108BD9-81ED-4DB2-BD59-A6C34878D82A}">
                    <a16:rowId xmlns:a16="http://schemas.microsoft.com/office/drawing/2014/main" val="3408975952"/>
                  </a:ext>
                </a:extLst>
              </a:tr>
              <a:tr h="524370">
                <a:tc>
                  <a:txBody>
                    <a:bodyPr/>
                    <a:lstStyle/>
                    <a:p>
                      <a:r>
                        <a:rPr lang="en-US" sz="1400" dirty="0"/>
                        <a:t>Attracting younger members through marketing members benefits and continued focus on juniors</a:t>
                      </a:r>
                    </a:p>
                  </a:txBody>
                  <a:tcPr/>
                </a:tc>
                <a:tc>
                  <a:txBody>
                    <a:bodyPr/>
                    <a:lstStyle/>
                    <a:p>
                      <a:r>
                        <a:rPr lang="en-US" sz="1400" dirty="0"/>
                        <a:t>Maintain membership numbers and keep a healthy waiting list. Reducing average age will help maintain numbers</a:t>
                      </a:r>
                    </a:p>
                  </a:txBody>
                  <a:tcPr/>
                </a:tc>
                <a:tc>
                  <a:txBody>
                    <a:bodyPr/>
                    <a:lstStyle/>
                    <a:p>
                      <a:r>
                        <a:rPr lang="en-US" sz="1400" dirty="0"/>
                        <a:t>Ongoing</a:t>
                      </a:r>
                    </a:p>
                  </a:txBody>
                  <a:tcPr/>
                </a:tc>
                <a:tc>
                  <a:txBody>
                    <a:bodyPr/>
                    <a:lstStyle/>
                    <a:p>
                      <a:r>
                        <a:rPr lang="en-US" sz="1400" dirty="0"/>
                        <a:t>Medium</a:t>
                      </a:r>
                    </a:p>
                  </a:txBody>
                  <a:tcPr/>
                </a:tc>
                <a:extLst>
                  <a:ext uri="{0D108BD9-81ED-4DB2-BD59-A6C34878D82A}">
                    <a16:rowId xmlns:a16="http://schemas.microsoft.com/office/drawing/2014/main" val="775702761"/>
                  </a:ext>
                </a:extLst>
              </a:tr>
              <a:tr h="524370">
                <a:tc>
                  <a:txBody>
                    <a:bodyPr/>
                    <a:lstStyle/>
                    <a:p>
                      <a:r>
                        <a:rPr lang="en-US" sz="1400" dirty="0"/>
                        <a:t>Flood mitigation</a:t>
                      </a:r>
                    </a:p>
                  </a:txBody>
                  <a:tcPr/>
                </a:tc>
                <a:tc>
                  <a:txBody>
                    <a:bodyPr/>
                    <a:lstStyle/>
                    <a:p>
                      <a:r>
                        <a:rPr lang="en-US" sz="1400" dirty="0"/>
                        <a:t>Take the necessary steps </a:t>
                      </a:r>
                      <a:r>
                        <a:rPr lang="en-US" sz="1400" dirty="0">
                          <a:solidFill>
                            <a:schemeClr val="tx1"/>
                          </a:solidFill>
                        </a:rPr>
                        <a:t>to mitigate impact of floods and maintain regular reviews</a:t>
                      </a:r>
                    </a:p>
                  </a:txBody>
                  <a:tcPr/>
                </a:tc>
                <a:tc>
                  <a:txBody>
                    <a:bodyPr/>
                    <a:lstStyle/>
                    <a:p>
                      <a:r>
                        <a:rPr lang="en-US" sz="1400" dirty="0"/>
                        <a:t>Ongoing</a:t>
                      </a:r>
                    </a:p>
                  </a:txBody>
                  <a:tcPr/>
                </a:tc>
                <a:tc>
                  <a:txBody>
                    <a:bodyPr/>
                    <a:lstStyle/>
                    <a:p>
                      <a:r>
                        <a:rPr lang="en-US" sz="1400" dirty="0"/>
                        <a:t>High</a:t>
                      </a:r>
                    </a:p>
                  </a:txBody>
                  <a:tcPr/>
                </a:tc>
                <a:extLst>
                  <a:ext uri="{0D108BD9-81ED-4DB2-BD59-A6C34878D82A}">
                    <a16:rowId xmlns:a16="http://schemas.microsoft.com/office/drawing/2014/main" val="3253831333"/>
                  </a:ext>
                </a:extLst>
              </a:tr>
              <a:tr h="524370">
                <a:tc>
                  <a:txBody>
                    <a:bodyPr/>
                    <a:lstStyle/>
                    <a:p>
                      <a:r>
                        <a:rPr lang="en-US" sz="1400" dirty="0"/>
                        <a:t>Energy efficiency</a:t>
                      </a:r>
                    </a:p>
                  </a:txBody>
                  <a:tcPr/>
                </a:tc>
                <a:tc>
                  <a:txBody>
                    <a:bodyPr/>
                    <a:lstStyle/>
                    <a:p>
                      <a:r>
                        <a:rPr lang="en-US" sz="1400" dirty="0"/>
                        <a:t>Identify changes that will result in improved energy efficiency</a:t>
                      </a:r>
                    </a:p>
                  </a:txBody>
                  <a:tcPr/>
                </a:tc>
                <a:tc>
                  <a:txBody>
                    <a:bodyPr/>
                    <a:lstStyle/>
                    <a:p>
                      <a:r>
                        <a:rPr lang="en-US" sz="1400" dirty="0"/>
                        <a:t>Ongoing</a:t>
                      </a:r>
                    </a:p>
                  </a:txBody>
                  <a:tcPr/>
                </a:tc>
                <a:tc>
                  <a:txBody>
                    <a:bodyPr/>
                    <a:lstStyle/>
                    <a:p>
                      <a:r>
                        <a:rPr lang="en-US" sz="1400" dirty="0"/>
                        <a:t>Medium</a:t>
                      </a:r>
                    </a:p>
                  </a:txBody>
                  <a:tcPr/>
                </a:tc>
                <a:extLst>
                  <a:ext uri="{0D108BD9-81ED-4DB2-BD59-A6C34878D82A}">
                    <a16:rowId xmlns:a16="http://schemas.microsoft.com/office/drawing/2014/main" val="1860466099"/>
                  </a:ext>
                </a:extLst>
              </a:tr>
              <a:tr h="524370">
                <a:tc>
                  <a:txBody>
                    <a:bodyPr/>
                    <a:lstStyle/>
                    <a:p>
                      <a:r>
                        <a:rPr lang="en-US" sz="1400" dirty="0"/>
                        <a:t>Tree maintenance</a:t>
                      </a:r>
                    </a:p>
                  </a:txBody>
                  <a:tcPr/>
                </a:tc>
                <a:tc>
                  <a:txBody>
                    <a:bodyPr/>
                    <a:lstStyle/>
                    <a:p>
                      <a:r>
                        <a:rPr lang="en-US" sz="1400" dirty="0"/>
                        <a:t>Assess risks of losing trees and strategy required to address any issues</a:t>
                      </a:r>
                    </a:p>
                  </a:txBody>
                  <a:tcPr/>
                </a:tc>
                <a:tc>
                  <a:txBody>
                    <a:bodyPr/>
                    <a:lstStyle/>
                    <a:p>
                      <a:r>
                        <a:rPr lang="en-US" sz="1400" dirty="0"/>
                        <a:t>Ongoing</a:t>
                      </a:r>
                    </a:p>
                  </a:txBody>
                  <a:tcPr/>
                </a:tc>
                <a:tc>
                  <a:txBody>
                    <a:bodyPr/>
                    <a:lstStyle/>
                    <a:p>
                      <a:r>
                        <a:rPr lang="en-US" sz="1400" dirty="0"/>
                        <a:t>High</a:t>
                      </a:r>
                    </a:p>
                  </a:txBody>
                  <a:tcPr/>
                </a:tc>
                <a:extLst>
                  <a:ext uri="{0D108BD9-81ED-4DB2-BD59-A6C34878D82A}">
                    <a16:rowId xmlns:a16="http://schemas.microsoft.com/office/drawing/2014/main" val="2126893909"/>
                  </a:ext>
                </a:extLst>
              </a:tr>
              <a:tr h="524370">
                <a:tc>
                  <a:txBody>
                    <a:bodyPr/>
                    <a:lstStyle/>
                    <a:p>
                      <a:r>
                        <a:rPr lang="en-US" sz="1400" dirty="0"/>
                        <a:t>Consider getting GEO certified (Golf Environment </a:t>
                      </a:r>
                      <a:r>
                        <a:rPr lang="en-US" sz="1400" dirty="0" err="1"/>
                        <a:t>Organisation</a:t>
                      </a:r>
                      <a:r>
                        <a:rPr lang="en-US" sz="1400" dirty="0"/>
                        <a:t>)</a:t>
                      </a:r>
                    </a:p>
                  </a:txBody>
                  <a:tcPr/>
                </a:tc>
                <a:tc>
                  <a:txBody>
                    <a:bodyPr/>
                    <a:lstStyle/>
                    <a:p>
                      <a:r>
                        <a:rPr lang="en-US" sz="1400" dirty="0"/>
                        <a:t>Demonstrate environmental and social responsibility and showcase sustainable practices</a:t>
                      </a:r>
                    </a:p>
                  </a:txBody>
                  <a:tcPr/>
                </a:tc>
                <a:tc>
                  <a:txBody>
                    <a:bodyPr/>
                    <a:lstStyle/>
                    <a:p>
                      <a:r>
                        <a:rPr lang="en-US" sz="1400" dirty="0"/>
                        <a:t>2026/27</a:t>
                      </a:r>
                    </a:p>
                  </a:txBody>
                  <a:tcPr/>
                </a:tc>
                <a:tc>
                  <a:txBody>
                    <a:bodyPr/>
                    <a:lstStyle/>
                    <a:p>
                      <a:r>
                        <a:rPr lang="en-US" sz="1400" dirty="0"/>
                        <a:t>Medium</a:t>
                      </a:r>
                    </a:p>
                  </a:txBody>
                  <a:tcPr/>
                </a:tc>
                <a:extLst>
                  <a:ext uri="{0D108BD9-81ED-4DB2-BD59-A6C34878D82A}">
                    <a16:rowId xmlns:a16="http://schemas.microsoft.com/office/drawing/2014/main" val="3338724739"/>
                  </a:ext>
                </a:extLst>
              </a:tr>
            </a:tbl>
          </a:graphicData>
        </a:graphic>
      </p:graphicFrame>
      <p:sp>
        <p:nvSpPr>
          <p:cNvPr id="7" name="TextBox 6">
            <a:extLst>
              <a:ext uri="{FF2B5EF4-FFF2-40B4-BE49-F238E27FC236}">
                <a16:creationId xmlns:a16="http://schemas.microsoft.com/office/drawing/2014/main" id="{CCC12AA5-2037-436E-CD44-401461CA0DB7}"/>
              </a:ext>
            </a:extLst>
          </p:cNvPr>
          <p:cNvSpPr txBox="1"/>
          <p:nvPr/>
        </p:nvSpPr>
        <p:spPr>
          <a:xfrm>
            <a:off x="685801" y="931855"/>
            <a:ext cx="10251583" cy="923330"/>
          </a:xfrm>
          <a:prstGeom prst="rect">
            <a:avLst/>
          </a:prstGeom>
          <a:noFill/>
        </p:spPr>
        <p:txBody>
          <a:bodyPr wrap="square">
            <a:spAutoFit/>
          </a:bodyPr>
          <a:lstStyle/>
          <a:p>
            <a:r>
              <a:rPr lang="en-US" dirty="0"/>
              <a:t>Overall Objective: balance the economic, environmental and social goals by creating an attractive environment, adapting to climate changes, embracing new technology, focus on energy efficiency and maintaining membership levels</a:t>
            </a:r>
            <a:r>
              <a:rPr lang="en-US" dirty="0">
                <a:solidFill>
                  <a:srgbClr val="FF0000"/>
                </a:solidFill>
              </a:rPr>
              <a:t>.</a:t>
            </a:r>
          </a:p>
        </p:txBody>
      </p:sp>
      <p:sp>
        <p:nvSpPr>
          <p:cNvPr id="11" name="Date Placeholder 10">
            <a:extLst>
              <a:ext uri="{FF2B5EF4-FFF2-40B4-BE49-F238E27FC236}">
                <a16:creationId xmlns:a16="http://schemas.microsoft.com/office/drawing/2014/main" id="{701274DC-6E1D-08B7-9484-C76178CF8DEC}"/>
              </a:ext>
            </a:extLst>
          </p:cNvPr>
          <p:cNvSpPr>
            <a:spLocks noGrp="1"/>
          </p:cNvSpPr>
          <p:nvPr>
            <p:ph type="dt" sz="half" idx="10"/>
          </p:nvPr>
        </p:nvSpPr>
        <p:spPr/>
        <p:txBody>
          <a:bodyPr/>
          <a:lstStyle/>
          <a:p>
            <a:fld id="{C69E3278-511A-3D47-989A-88742E79334E}" type="datetime1">
              <a:rPr lang="en-GB" smtClean="0"/>
              <a:t>26/09/2025</a:t>
            </a:fld>
            <a:endParaRPr lang="en-US" dirty="0"/>
          </a:p>
        </p:txBody>
      </p:sp>
      <p:sp>
        <p:nvSpPr>
          <p:cNvPr id="12" name="Slide Number Placeholder 11">
            <a:extLst>
              <a:ext uri="{FF2B5EF4-FFF2-40B4-BE49-F238E27FC236}">
                <a16:creationId xmlns:a16="http://schemas.microsoft.com/office/drawing/2014/main" id="{483F3EF8-E1BF-19FB-2703-0CFA39CC93BC}"/>
              </a:ext>
            </a:extLst>
          </p:cNvPr>
          <p:cNvSpPr>
            <a:spLocks noGrp="1"/>
          </p:cNvSpPr>
          <p:nvPr>
            <p:ph type="sldNum" sz="quarter" idx="12"/>
          </p:nvPr>
        </p:nvSpPr>
        <p:spPr/>
        <p:txBody>
          <a:bodyPr/>
          <a:lstStyle/>
          <a:p>
            <a:fld id="{9C56C8D6-8E90-0343-8E34-2126625EC9F4}" type="slidenum">
              <a:rPr lang="en-US" smtClean="0"/>
              <a:t>18</a:t>
            </a:fld>
            <a:endParaRPr lang="en-US" dirty="0"/>
          </a:p>
        </p:txBody>
      </p:sp>
    </p:spTree>
    <p:extLst>
      <p:ext uri="{BB962C8B-B14F-4D97-AF65-F5344CB8AC3E}">
        <p14:creationId xmlns:p14="http://schemas.microsoft.com/office/powerpoint/2010/main" val="6893097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3C0ED-BABC-4138-4796-D4E368EE5D1F}"/>
              </a:ext>
            </a:extLst>
          </p:cNvPr>
          <p:cNvSpPr>
            <a:spLocks noGrp="1"/>
          </p:cNvSpPr>
          <p:nvPr>
            <p:ph type="title"/>
          </p:nvPr>
        </p:nvSpPr>
        <p:spPr>
          <a:xfrm>
            <a:off x="298283" y="313046"/>
            <a:ext cx="10515600" cy="858034"/>
          </a:xfrm>
        </p:spPr>
        <p:txBody>
          <a:bodyPr/>
          <a:lstStyle/>
          <a:p>
            <a:r>
              <a:rPr lang="en-US" b="1" dirty="0">
                <a:solidFill>
                  <a:schemeClr val="accent4">
                    <a:lumMod val="75000"/>
                  </a:schemeClr>
                </a:solidFill>
              </a:rPr>
              <a:t>Captains Foreword &amp; Introduction</a:t>
            </a:r>
          </a:p>
        </p:txBody>
      </p:sp>
      <p:sp>
        <p:nvSpPr>
          <p:cNvPr id="5" name="TextBox 4">
            <a:extLst>
              <a:ext uri="{FF2B5EF4-FFF2-40B4-BE49-F238E27FC236}">
                <a16:creationId xmlns:a16="http://schemas.microsoft.com/office/drawing/2014/main" id="{E6153B31-0C8A-A83F-FBBD-2374E3240E3C}"/>
              </a:ext>
            </a:extLst>
          </p:cNvPr>
          <p:cNvSpPr txBox="1"/>
          <p:nvPr/>
        </p:nvSpPr>
        <p:spPr>
          <a:xfrm>
            <a:off x="383335" y="1085600"/>
            <a:ext cx="10895527" cy="5478423"/>
          </a:xfrm>
          <a:prstGeom prst="rect">
            <a:avLst/>
          </a:prstGeom>
          <a:noFill/>
        </p:spPr>
        <p:txBody>
          <a:bodyPr wrap="square" rtlCol="0">
            <a:spAutoFit/>
          </a:bodyPr>
          <a:lstStyle/>
          <a:p>
            <a:r>
              <a:rPr lang="en-US" sz="1400" dirty="0"/>
              <a:t>On behalf of council, I am delighted to present Deeside Golf Club’s Strategic Plan for 2026-2030.</a:t>
            </a:r>
          </a:p>
          <a:p>
            <a:endParaRPr lang="en-US" sz="1400" dirty="0"/>
          </a:p>
          <a:p>
            <a:r>
              <a:rPr lang="en-US" sz="1400" dirty="0"/>
              <a:t>The Plan builds on our recent achievements and outlines how the club will evolve and and succeed in delivering an enhanced member experience over the next five years. </a:t>
            </a:r>
          </a:p>
          <a:p>
            <a:endParaRPr lang="en-US" sz="1400" dirty="0"/>
          </a:p>
          <a:p>
            <a:r>
              <a:rPr lang="en-US" sz="1400" dirty="0"/>
              <a:t>Our recent achievements include significant progress towards completion of the bunker improvement programme, investment in autonomous mowers and sand injection equipment, the installation of Trackman in the driving range and the completion of the main phases of the clubhouse refurbishment. </a:t>
            </a:r>
          </a:p>
          <a:p>
            <a:endParaRPr lang="en-US" sz="1400" dirty="0"/>
          </a:p>
          <a:p>
            <a:r>
              <a:rPr lang="en-US" sz="1400" dirty="0"/>
              <a:t>Over the next five years we plan to further enhance the member experience on and off the golf course through a series of initiatives which are set out in this plan. We will focus the plan on three core areas of the club being: </a:t>
            </a:r>
          </a:p>
          <a:p>
            <a:pPr marL="285750" indent="-285750">
              <a:buFont typeface="Arial" panose="020B0604020202020204" pitchFamily="34" charset="0"/>
              <a:buChar char="•"/>
            </a:pPr>
            <a:r>
              <a:rPr lang="en-US" sz="1400" dirty="0"/>
              <a:t>The Courses and practice areas.</a:t>
            </a:r>
          </a:p>
          <a:p>
            <a:pPr marL="285750" indent="-285750">
              <a:buFont typeface="Arial" panose="020B0604020202020204" pitchFamily="34" charset="0"/>
              <a:buChar char="•"/>
            </a:pPr>
            <a:r>
              <a:rPr lang="en-US" sz="1400" dirty="0"/>
              <a:t>Golf Operations in the driving range</a:t>
            </a:r>
            <a:r>
              <a:rPr lang="en-US" sz="1400" dirty="0">
                <a:solidFill>
                  <a:srgbClr val="FF0000"/>
                </a:solidFill>
              </a:rPr>
              <a:t>.</a:t>
            </a:r>
          </a:p>
          <a:p>
            <a:pPr marL="285750" indent="-285750">
              <a:buFont typeface="Arial" panose="020B0604020202020204" pitchFamily="34" charset="0"/>
              <a:buChar char="•"/>
            </a:pPr>
            <a:r>
              <a:rPr lang="en-US" sz="1400" dirty="0"/>
              <a:t>The Clubhouse &amp; outdoor facilities</a:t>
            </a:r>
            <a:r>
              <a:rPr lang="en-US" sz="1400" dirty="0">
                <a:solidFill>
                  <a:srgbClr val="FF0000"/>
                </a:solidFill>
              </a:rPr>
              <a:t>. </a:t>
            </a:r>
          </a:p>
          <a:p>
            <a:endParaRPr lang="en-US" sz="1400" dirty="0"/>
          </a:p>
          <a:p>
            <a:r>
              <a:rPr lang="en-US" sz="1400" dirty="0"/>
              <a:t>Our plan will have 5 underpinning objectives being</a:t>
            </a:r>
            <a:r>
              <a:rPr lang="en-US" sz="1400" dirty="0">
                <a:solidFill>
                  <a:srgbClr val="FF0000"/>
                </a:solidFill>
              </a:rPr>
              <a:t>:</a:t>
            </a:r>
            <a:r>
              <a:rPr lang="en-US" sz="1400" dirty="0"/>
              <a:t> </a:t>
            </a:r>
          </a:p>
          <a:p>
            <a:pPr marL="285750" indent="-285750">
              <a:buFont typeface="Arial" panose="020B0604020202020204" pitchFamily="34" charset="0"/>
              <a:buChar char="•"/>
            </a:pPr>
            <a:r>
              <a:rPr lang="en-US" sz="1400" dirty="0"/>
              <a:t>Service Excellence</a:t>
            </a:r>
            <a:r>
              <a:rPr lang="en-US" sz="1400" dirty="0">
                <a:solidFill>
                  <a:srgbClr val="FF0000"/>
                </a:solidFill>
              </a:rPr>
              <a:t>.</a:t>
            </a:r>
          </a:p>
          <a:p>
            <a:pPr marL="285750" indent="-285750">
              <a:buFont typeface="Arial" panose="020B0604020202020204" pitchFamily="34" charset="0"/>
              <a:buChar char="•"/>
            </a:pPr>
            <a:r>
              <a:rPr lang="en-US" sz="1400" dirty="0"/>
              <a:t>Finance</a:t>
            </a:r>
            <a:r>
              <a:rPr lang="en-US" sz="1400" dirty="0">
                <a:solidFill>
                  <a:srgbClr val="FF0000"/>
                </a:solidFill>
              </a:rPr>
              <a:t>.</a:t>
            </a:r>
          </a:p>
          <a:p>
            <a:pPr marL="285750" indent="-285750">
              <a:buFont typeface="Arial" panose="020B0604020202020204" pitchFamily="34" charset="0"/>
              <a:buChar char="•"/>
            </a:pPr>
            <a:r>
              <a:rPr lang="en-US" sz="1400" dirty="0"/>
              <a:t>Sustainability</a:t>
            </a:r>
            <a:r>
              <a:rPr lang="en-US" sz="1400" dirty="0">
                <a:solidFill>
                  <a:srgbClr val="FF0000"/>
                </a:solidFill>
              </a:rPr>
              <a:t>.</a:t>
            </a:r>
          </a:p>
          <a:p>
            <a:pPr marL="285750" indent="-285750">
              <a:buFont typeface="Arial" panose="020B0604020202020204" pitchFamily="34" charset="0"/>
              <a:buChar char="•"/>
            </a:pPr>
            <a:r>
              <a:rPr lang="en-US" sz="1400" dirty="0"/>
              <a:t>Talent Management</a:t>
            </a:r>
            <a:r>
              <a:rPr lang="en-US" sz="1400" dirty="0">
                <a:solidFill>
                  <a:srgbClr val="FF0000"/>
                </a:solidFill>
              </a:rPr>
              <a:t>.</a:t>
            </a:r>
          </a:p>
          <a:p>
            <a:pPr marL="285750" indent="-285750">
              <a:buFont typeface="Arial" panose="020B0604020202020204" pitchFamily="34" charset="0"/>
              <a:buChar char="•"/>
            </a:pPr>
            <a:r>
              <a:rPr lang="en-US" sz="1400" dirty="0"/>
              <a:t>Governance.</a:t>
            </a:r>
          </a:p>
          <a:p>
            <a:endParaRPr lang="en-US" sz="1400" dirty="0"/>
          </a:p>
          <a:p>
            <a:r>
              <a:rPr lang="en-US" sz="1400" dirty="0"/>
              <a:t>I would like to thank the Strategy Committee for their efforts in putting this plan in place and everyone else that has made a contribution along the way. I look forward to your support in delivering this plan which has the aim to provide all members, guests and visitors with an exceptional user experience.</a:t>
            </a:r>
          </a:p>
        </p:txBody>
      </p:sp>
      <p:sp>
        <p:nvSpPr>
          <p:cNvPr id="10" name="Date Placeholder 9">
            <a:extLst>
              <a:ext uri="{FF2B5EF4-FFF2-40B4-BE49-F238E27FC236}">
                <a16:creationId xmlns:a16="http://schemas.microsoft.com/office/drawing/2014/main" id="{96BEAF12-EFCF-E41E-31CD-3E772A74B78C}"/>
              </a:ext>
            </a:extLst>
          </p:cNvPr>
          <p:cNvSpPr>
            <a:spLocks noGrp="1"/>
          </p:cNvSpPr>
          <p:nvPr>
            <p:ph type="dt" sz="half" idx="10"/>
          </p:nvPr>
        </p:nvSpPr>
        <p:spPr/>
        <p:txBody>
          <a:bodyPr/>
          <a:lstStyle/>
          <a:p>
            <a:fld id="{BFCE57C1-15BA-D841-B07E-072036919AC2}" type="datetime1">
              <a:rPr lang="en-GB" smtClean="0"/>
              <a:t>26/09/2025</a:t>
            </a:fld>
            <a:endParaRPr lang="en-US" dirty="0"/>
          </a:p>
        </p:txBody>
      </p:sp>
      <p:sp>
        <p:nvSpPr>
          <p:cNvPr id="11" name="Slide Number Placeholder 10">
            <a:extLst>
              <a:ext uri="{FF2B5EF4-FFF2-40B4-BE49-F238E27FC236}">
                <a16:creationId xmlns:a16="http://schemas.microsoft.com/office/drawing/2014/main" id="{4A5A8F0C-522D-826C-C0C6-B5B5EDB10371}"/>
              </a:ext>
            </a:extLst>
          </p:cNvPr>
          <p:cNvSpPr>
            <a:spLocks noGrp="1"/>
          </p:cNvSpPr>
          <p:nvPr>
            <p:ph type="sldNum" sz="quarter" idx="12"/>
          </p:nvPr>
        </p:nvSpPr>
        <p:spPr/>
        <p:txBody>
          <a:bodyPr/>
          <a:lstStyle/>
          <a:p>
            <a:fld id="{9C56C8D6-8E90-0343-8E34-2126625EC9F4}" type="slidenum">
              <a:rPr lang="en-US" smtClean="0"/>
              <a:t>1</a:t>
            </a:fld>
            <a:endParaRPr lang="en-US" dirty="0"/>
          </a:p>
        </p:txBody>
      </p:sp>
    </p:spTree>
    <p:extLst>
      <p:ext uri="{BB962C8B-B14F-4D97-AF65-F5344CB8AC3E}">
        <p14:creationId xmlns:p14="http://schemas.microsoft.com/office/powerpoint/2010/main" val="20015041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1084EB-0A6D-FDFC-F6F2-00C9DAA710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F78941-8EA3-8C92-1303-B15E45D192B2}"/>
              </a:ext>
            </a:extLst>
          </p:cNvPr>
          <p:cNvSpPr>
            <a:spLocks noGrp="1"/>
          </p:cNvSpPr>
          <p:nvPr>
            <p:ph type="title"/>
          </p:nvPr>
        </p:nvSpPr>
        <p:spPr>
          <a:xfrm>
            <a:off x="685801" y="272507"/>
            <a:ext cx="10515600" cy="1325563"/>
          </a:xfrm>
        </p:spPr>
        <p:txBody>
          <a:bodyPr/>
          <a:lstStyle/>
          <a:p>
            <a:r>
              <a:rPr lang="en-US" b="1" dirty="0">
                <a:solidFill>
                  <a:schemeClr val="accent6">
                    <a:lumMod val="75000"/>
                  </a:schemeClr>
                </a:solidFill>
              </a:rPr>
              <a:t>Talent Management </a:t>
            </a:r>
          </a:p>
        </p:txBody>
      </p:sp>
      <p:graphicFrame>
        <p:nvGraphicFramePr>
          <p:cNvPr id="5" name="Table 4">
            <a:extLst>
              <a:ext uri="{FF2B5EF4-FFF2-40B4-BE49-F238E27FC236}">
                <a16:creationId xmlns:a16="http://schemas.microsoft.com/office/drawing/2014/main" id="{7819A875-D00D-F5CF-F9B4-09BE6195E6C9}"/>
              </a:ext>
            </a:extLst>
          </p:cNvPr>
          <p:cNvGraphicFramePr>
            <a:graphicFrameLocks noGrp="1"/>
          </p:cNvGraphicFramePr>
          <p:nvPr>
            <p:extLst>
              <p:ext uri="{D42A27DB-BD31-4B8C-83A1-F6EECF244321}">
                <p14:modId xmlns:p14="http://schemas.microsoft.com/office/powerpoint/2010/main" val="1364029820"/>
              </p:ext>
            </p:extLst>
          </p:nvPr>
        </p:nvGraphicFramePr>
        <p:xfrm>
          <a:off x="808149" y="2311630"/>
          <a:ext cx="10393252" cy="2829000"/>
        </p:xfrm>
        <a:graphic>
          <a:graphicData uri="http://schemas.openxmlformats.org/drawingml/2006/table">
            <a:tbl>
              <a:tblPr firstRow="1" bandRow="1">
                <a:tableStyleId>{93296810-A885-4BE3-A3E7-6D5BEEA58F35}</a:tableStyleId>
              </a:tblPr>
              <a:tblGrid>
                <a:gridCol w="2050665">
                  <a:extLst>
                    <a:ext uri="{9D8B030D-6E8A-4147-A177-3AD203B41FA5}">
                      <a16:colId xmlns:a16="http://schemas.microsoft.com/office/drawing/2014/main" val="2264574878"/>
                    </a:ext>
                  </a:extLst>
                </a:gridCol>
                <a:gridCol w="3145961">
                  <a:extLst>
                    <a:ext uri="{9D8B030D-6E8A-4147-A177-3AD203B41FA5}">
                      <a16:colId xmlns:a16="http://schemas.microsoft.com/office/drawing/2014/main" val="3392855980"/>
                    </a:ext>
                  </a:extLst>
                </a:gridCol>
                <a:gridCol w="2598313">
                  <a:extLst>
                    <a:ext uri="{9D8B030D-6E8A-4147-A177-3AD203B41FA5}">
                      <a16:colId xmlns:a16="http://schemas.microsoft.com/office/drawing/2014/main" val="2412100873"/>
                    </a:ext>
                  </a:extLst>
                </a:gridCol>
                <a:gridCol w="2598313">
                  <a:extLst>
                    <a:ext uri="{9D8B030D-6E8A-4147-A177-3AD203B41FA5}">
                      <a16:colId xmlns:a16="http://schemas.microsoft.com/office/drawing/2014/main" val="4082471162"/>
                    </a:ext>
                  </a:extLst>
                </a:gridCol>
              </a:tblGrid>
              <a:tr h="524370">
                <a:tc>
                  <a:txBody>
                    <a:bodyPr/>
                    <a:lstStyle/>
                    <a:p>
                      <a:r>
                        <a:rPr lang="en-US" dirty="0"/>
                        <a:t>Initiative</a:t>
                      </a:r>
                    </a:p>
                  </a:txBody>
                  <a:tcPr>
                    <a:solidFill>
                      <a:schemeClr val="accent6">
                        <a:lumMod val="75000"/>
                      </a:schemeClr>
                    </a:solidFill>
                  </a:tcPr>
                </a:tc>
                <a:tc>
                  <a:txBody>
                    <a:bodyPr/>
                    <a:lstStyle/>
                    <a:p>
                      <a:r>
                        <a:rPr lang="en-US" dirty="0"/>
                        <a:t>Objectives</a:t>
                      </a:r>
                    </a:p>
                  </a:txBody>
                  <a:tcPr>
                    <a:solidFill>
                      <a:schemeClr val="accent6">
                        <a:lumMod val="75000"/>
                      </a:schemeClr>
                    </a:solidFill>
                  </a:tcPr>
                </a:tc>
                <a:tc>
                  <a:txBody>
                    <a:bodyPr/>
                    <a:lstStyle/>
                    <a:p>
                      <a:r>
                        <a:rPr lang="en-US" dirty="0"/>
                        <a:t>Timescale</a:t>
                      </a:r>
                    </a:p>
                  </a:txBody>
                  <a:tcPr>
                    <a:solidFill>
                      <a:schemeClr val="accent6">
                        <a:lumMod val="75000"/>
                      </a:schemeClr>
                    </a:solidFill>
                  </a:tcPr>
                </a:tc>
                <a:tc>
                  <a:txBody>
                    <a:bodyPr/>
                    <a:lstStyle/>
                    <a:p>
                      <a:r>
                        <a:rPr lang="en-US" dirty="0"/>
                        <a:t>Priority</a:t>
                      </a:r>
                    </a:p>
                  </a:txBody>
                  <a:tcPr>
                    <a:solidFill>
                      <a:schemeClr val="accent6">
                        <a:lumMod val="75000"/>
                      </a:schemeClr>
                    </a:solidFill>
                  </a:tcPr>
                </a:tc>
                <a:extLst>
                  <a:ext uri="{0D108BD9-81ED-4DB2-BD59-A6C34878D82A}">
                    <a16:rowId xmlns:a16="http://schemas.microsoft.com/office/drawing/2014/main" val="3408975952"/>
                  </a:ext>
                </a:extLst>
              </a:tr>
              <a:tr h="524370">
                <a:tc>
                  <a:txBody>
                    <a:bodyPr/>
                    <a:lstStyle/>
                    <a:p>
                      <a:r>
                        <a:rPr lang="en-US" sz="1400" dirty="0"/>
                        <a:t>Career Paths</a:t>
                      </a:r>
                    </a:p>
                  </a:txBody>
                  <a:tcPr/>
                </a:tc>
                <a:tc>
                  <a:txBody>
                    <a:bodyPr/>
                    <a:lstStyle/>
                    <a:p>
                      <a:r>
                        <a:rPr lang="en-US" sz="1400" dirty="0"/>
                        <a:t>Identify career path for key staff for next 5 years</a:t>
                      </a:r>
                    </a:p>
                  </a:txBody>
                  <a:tcPr/>
                </a:tc>
                <a:tc>
                  <a:txBody>
                    <a:bodyPr/>
                    <a:lstStyle/>
                    <a:p>
                      <a:r>
                        <a:rPr lang="en-US" sz="1400" dirty="0"/>
                        <a:t>2026</a:t>
                      </a:r>
                    </a:p>
                  </a:txBody>
                  <a:tcPr/>
                </a:tc>
                <a:tc>
                  <a:txBody>
                    <a:bodyPr/>
                    <a:lstStyle/>
                    <a:p>
                      <a:r>
                        <a:rPr lang="en-US" sz="1400" dirty="0"/>
                        <a:t>Medium</a:t>
                      </a:r>
                    </a:p>
                  </a:txBody>
                  <a:tcPr/>
                </a:tc>
                <a:extLst>
                  <a:ext uri="{0D108BD9-81ED-4DB2-BD59-A6C34878D82A}">
                    <a16:rowId xmlns:a16="http://schemas.microsoft.com/office/drawing/2014/main" val="775702761"/>
                  </a:ext>
                </a:extLst>
              </a:tr>
              <a:tr h="524370">
                <a:tc>
                  <a:txBody>
                    <a:bodyPr/>
                    <a:lstStyle/>
                    <a:p>
                      <a:r>
                        <a:rPr lang="en-US" sz="1400" dirty="0"/>
                        <a:t>Succession Planning</a:t>
                      </a:r>
                    </a:p>
                  </a:txBody>
                  <a:tcPr/>
                </a:tc>
                <a:tc>
                  <a:txBody>
                    <a:bodyPr/>
                    <a:lstStyle/>
                    <a:p>
                      <a:r>
                        <a:rPr lang="en-US" sz="1400" dirty="0"/>
                        <a:t>Complete initial succession planning for key staff and identify any business-critical issues</a:t>
                      </a:r>
                    </a:p>
                  </a:txBody>
                  <a:tcPr/>
                </a:tc>
                <a:tc>
                  <a:txBody>
                    <a:bodyPr/>
                    <a:lstStyle/>
                    <a:p>
                      <a:r>
                        <a:rPr lang="en-US" sz="1400" dirty="0"/>
                        <a:t>2026 and every two years</a:t>
                      </a:r>
                    </a:p>
                  </a:txBody>
                  <a:tcPr/>
                </a:tc>
                <a:tc>
                  <a:txBody>
                    <a:bodyPr/>
                    <a:lstStyle/>
                    <a:p>
                      <a:r>
                        <a:rPr lang="en-US" sz="1400" dirty="0"/>
                        <a:t>High</a:t>
                      </a:r>
                    </a:p>
                  </a:txBody>
                  <a:tcPr/>
                </a:tc>
                <a:extLst>
                  <a:ext uri="{0D108BD9-81ED-4DB2-BD59-A6C34878D82A}">
                    <a16:rowId xmlns:a16="http://schemas.microsoft.com/office/drawing/2014/main" val="3253831333"/>
                  </a:ext>
                </a:extLst>
              </a:tr>
              <a:tr h="524370">
                <a:tc>
                  <a:txBody>
                    <a:bodyPr/>
                    <a:lstStyle/>
                    <a:p>
                      <a:r>
                        <a:rPr lang="en-US" sz="1400" dirty="0"/>
                        <a:t>Training &amp; Development</a:t>
                      </a:r>
                    </a:p>
                  </a:txBody>
                  <a:tcPr/>
                </a:tc>
                <a:tc>
                  <a:txBody>
                    <a:bodyPr/>
                    <a:lstStyle/>
                    <a:p>
                      <a:r>
                        <a:rPr lang="en-US" sz="1400" dirty="0"/>
                        <a:t>Agree a training plan for all staff </a:t>
                      </a:r>
                    </a:p>
                  </a:txBody>
                  <a:tcPr/>
                </a:tc>
                <a:tc>
                  <a:txBody>
                    <a:bodyPr/>
                    <a:lstStyle/>
                    <a:p>
                      <a:r>
                        <a:rPr lang="en-US" sz="1400" dirty="0"/>
                        <a:t>2026 and ongoing</a:t>
                      </a:r>
                    </a:p>
                  </a:txBody>
                  <a:tcPr/>
                </a:tc>
                <a:tc>
                  <a:txBody>
                    <a:bodyPr/>
                    <a:lstStyle/>
                    <a:p>
                      <a:r>
                        <a:rPr lang="en-US" sz="1400" dirty="0"/>
                        <a:t>High</a:t>
                      </a:r>
                    </a:p>
                  </a:txBody>
                  <a:tcPr/>
                </a:tc>
                <a:extLst>
                  <a:ext uri="{0D108BD9-81ED-4DB2-BD59-A6C34878D82A}">
                    <a16:rowId xmlns:a16="http://schemas.microsoft.com/office/drawing/2014/main" val="1860466099"/>
                  </a:ext>
                </a:extLst>
              </a:tr>
              <a:tr h="524370">
                <a:tc>
                  <a:txBody>
                    <a:bodyPr/>
                    <a:lstStyle/>
                    <a:p>
                      <a:r>
                        <a:rPr lang="en-US" sz="1400" dirty="0"/>
                        <a:t>Compensation</a:t>
                      </a:r>
                    </a:p>
                  </a:txBody>
                  <a:tcPr/>
                </a:tc>
                <a:tc>
                  <a:txBody>
                    <a:bodyPr/>
                    <a:lstStyle/>
                    <a:p>
                      <a:r>
                        <a:rPr lang="en-US" sz="1400" dirty="0"/>
                        <a:t>Maintain compensation structure to retain best people</a:t>
                      </a:r>
                    </a:p>
                  </a:txBody>
                  <a:tcPr/>
                </a:tc>
                <a:tc>
                  <a:txBody>
                    <a:bodyPr/>
                    <a:lstStyle/>
                    <a:p>
                      <a:r>
                        <a:rPr lang="en-US" sz="1400" dirty="0"/>
                        <a:t>Ongoing</a:t>
                      </a:r>
                    </a:p>
                  </a:txBody>
                  <a:tcPr/>
                </a:tc>
                <a:tc>
                  <a:txBody>
                    <a:bodyPr/>
                    <a:lstStyle/>
                    <a:p>
                      <a:r>
                        <a:rPr lang="en-US" sz="1400" dirty="0"/>
                        <a:t>Medium</a:t>
                      </a:r>
                    </a:p>
                  </a:txBody>
                  <a:tcPr/>
                </a:tc>
                <a:extLst>
                  <a:ext uri="{0D108BD9-81ED-4DB2-BD59-A6C34878D82A}">
                    <a16:rowId xmlns:a16="http://schemas.microsoft.com/office/drawing/2014/main" val="2126893909"/>
                  </a:ext>
                </a:extLst>
              </a:tr>
            </a:tbl>
          </a:graphicData>
        </a:graphic>
      </p:graphicFrame>
      <p:sp>
        <p:nvSpPr>
          <p:cNvPr id="7" name="TextBox 6">
            <a:extLst>
              <a:ext uri="{FF2B5EF4-FFF2-40B4-BE49-F238E27FC236}">
                <a16:creationId xmlns:a16="http://schemas.microsoft.com/office/drawing/2014/main" id="{802ADA29-BD71-8C59-3302-5782288079D2}"/>
              </a:ext>
            </a:extLst>
          </p:cNvPr>
          <p:cNvSpPr txBox="1"/>
          <p:nvPr/>
        </p:nvSpPr>
        <p:spPr>
          <a:xfrm>
            <a:off x="746975" y="1228738"/>
            <a:ext cx="10251583" cy="646331"/>
          </a:xfrm>
          <a:prstGeom prst="rect">
            <a:avLst/>
          </a:prstGeom>
          <a:noFill/>
        </p:spPr>
        <p:txBody>
          <a:bodyPr wrap="square">
            <a:spAutoFit/>
          </a:bodyPr>
          <a:lstStyle/>
          <a:p>
            <a:r>
              <a:rPr lang="en-US" dirty="0"/>
              <a:t>Overall Objective: ensure that we have a high-quality team by attracting, training and retaining the best people and providing suitable career paths for all staff</a:t>
            </a:r>
            <a:r>
              <a:rPr lang="en-US" dirty="0">
                <a:solidFill>
                  <a:srgbClr val="FF0000"/>
                </a:solidFill>
              </a:rPr>
              <a:t>.</a:t>
            </a:r>
          </a:p>
        </p:txBody>
      </p:sp>
      <p:sp>
        <p:nvSpPr>
          <p:cNvPr id="11" name="Date Placeholder 10">
            <a:extLst>
              <a:ext uri="{FF2B5EF4-FFF2-40B4-BE49-F238E27FC236}">
                <a16:creationId xmlns:a16="http://schemas.microsoft.com/office/drawing/2014/main" id="{009ECF29-6B61-07EC-CD72-0A2F3E0451CA}"/>
              </a:ext>
            </a:extLst>
          </p:cNvPr>
          <p:cNvSpPr>
            <a:spLocks noGrp="1"/>
          </p:cNvSpPr>
          <p:nvPr>
            <p:ph type="dt" sz="half" idx="10"/>
          </p:nvPr>
        </p:nvSpPr>
        <p:spPr/>
        <p:txBody>
          <a:bodyPr/>
          <a:lstStyle/>
          <a:p>
            <a:fld id="{03D8FE0C-B527-5141-8C59-9B420A6B1DF4}" type="datetime1">
              <a:rPr lang="en-GB" smtClean="0"/>
              <a:t>26/09/2025</a:t>
            </a:fld>
            <a:endParaRPr lang="en-US" dirty="0"/>
          </a:p>
        </p:txBody>
      </p:sp>
      <p:sp>
        <p:nvSpPr>
          <p:cNvPr id="12" name="Slide Number Placeholder 11">
            <a:extLst>
              <a:ext uri="{FF2B5EF4-FFF2-40B4-BE49-F238E27FC236}">
                <a16:creationId xmlns:a16="http://schemas.microsoft.com/office/drawing/2014/main" id="{B13A76EA-EB0F-843F-1E99-79DD4F27C865}"/>
              </a:ext>
            </a:extLst>
          </p:cNvPr>
          <p:cNvSpPr>
            <a:spLocks noGrp="1"/>
          </p:cNvSpPr>
          <p:nvPr>
            <p:ph type="sldNum" sz="quarter" idx="12"/>
          </p:nvPr>
        </p:nvSpPr>
        <p:spPr/>
        <p:txBody>
          <a:bodyPr/>
          <a:lstStyle/>
          <a:p>
            <a:fld id="{9C56C8D6-8E90-0343-8E34-2126625EC9F4}" type="slidenum">
              <a:rPr lang="en-US" smtClean="0"/>
              <a:t>19</a:t>
            </a:fld>
            <a:endParaRPr lang="en-US" dirty="0"/>
          </a:p>
        </p:txBody>
      </p:sp>
    </p:spTree>
    <p:extLst>
      <p:ext uri="{BB962C8B-B14F-4D97-AF65-F5344CB8AC3E}">
        <p14:creationId xmlns:p14="http://schemas.microsoft.com/office/powerpoint/2010/main" val="17936310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2FF41-4CE3-E545-95C3-581EE07F2D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511E6A-B4C6-A180-1B3F-8209FBF5D968}"/>
              </a:ext>
            </a:extLst>
          </p:cNvPr>
          <p:cNvSpPr>
            <a:spLocks noGrp="1"/>
          </p:cNvSpPr>
          <p:nvPr>
            <p:ph type="title"/>
          </p:nvPr>
        </p:nvSpPr>
        <p:spPr>
          <a:xfrm>
            <a:off x="622284" y="295900"/>
            <a:ext cx="10515600" cy="558766"/>
          </a:xfrm>
        </p:spPr>
        <p:txBody>
          <a:bodyPr>
            <a:normAutofit fontScale="90000"/>
          </a:bodyPr>
          <a:lstStyle/>
          <a:p>
            <a:r>
              <a:rPr lang="en-US" b="1" dirty="0">
                <a:solidFill>
                  <a:schemeClr val="accent6">
                    <a:lumMod val="75000"/>
                  </a:schemeClr>
                </a:solidFill>
              </a:rPr>
              <a:t>Governance </a:t>
            </a:r>
          </a:p>
        </p:txBody>
      </p:sp>
      <p:graphicFrame>
        <p:nvGraphicFramePr>
          <p:cNvPr id="5" name="Table 4">
            <a:extLst>
              <a:ext uri="{FF2B5EF4-FFF2-40B4-BE49-F238E27FC236}">
                <a16:creationId xmlns:a16="http://schemas.microsoft.com/office/drawing/2014/main" id="{6338D2E0-7674-C17E-0542-3ACA4BE07842}"/>
              </a:ext>
            </a:extLst>
          </p:cNvPr>
          <p:cNvGraphicFramePr>
            <a:graphicFrameLocks noGrp="1"/>
          </p:cNvGraphicFramePr>
          <p:nvPr>
            <p:extLst>
              <p:ext uri="{D42A27DB-BD31-4B8C-83A1-F6EECF244321}">
                <p14:modId xmlns:p14="http://schemas.microsoft.com/office/powerpoint/2010/main" val="3113440297"/>
              </p:ext>
            </p:extLst>
          </p:nvPr>
        </p:nvGraphicFramePr>
        <p:xfrm>
          <a:off x="730332" y="1690688"/>
          <a:ext cx="10409895" cy="5029770"/>
        </p:xfrm>
        <a:graphic>
          <a:graphicData uri="http://schemas.openxmlformats.org/drawingml/2006/table">
            <a:tbl>
              <a:tblPr firstRow="1" bandRow="1">
                <a:tableStyleId>{93296810-A885-4BE3-A3E7-6D5BEEA58F35}</a:tableStyleId>
              </a:tblPr>
              <a:tblGrid>
                <a:gridCol w="2297876">
                  <a:extLst>
                    <a:ext uri="{9D8B030D-6E8A-4147-A177-3AD203B41FA5}">
                      <a16:colId xmlns:a16="http://schemas.microsoft.com/office/drawing/2014/main" val="2264574878"/>
                    </a:ext>
                  </a:extLst>
                </a:gridCol>
                <a:gridCol w="3265714">
                  <a:extLst>
                    <a:ext uri="{9D8B030D-6E8A-4147-A177-3AD203B41FA5}">
                      <a16:colId xmlns:a16="http://schemas.microsoft.com/office/drawing/2014/main" val="3392855980"/>
                    </a:ext>
                  </a:extLst>
                </a:gridCol>
                <a:gridCol w="2247992">
                  <a:extLst>
                    <a:ext uri="{9D8B030D-6E8A-4147-A177-3AD203B41FA5}">
                      <a16:colId xmlns:a16="http://schemas.microsoft.com/office/drawing/2014/main" val="2412100873"/>
                    </a:ext>
                  </a:extLst>
                </a:gridCol>
                <a:gridCol w="2598313">
                  <a:extLst>
                    <a:ext uri="{9D8B030D-6E8A-4147-A177-3AD203B41FA5}">
                      <a16:colId xmlns:a16="http://schemas.microsoft.com/office/drawing/2014/main" val="4082471162"/>
                    </a:ext>
                  </a:extLst>
                </a:gridCol>
              </a:tblGrid>
              <a:tr h="524370">
                <a:tc>
                  <a:txBody>
                    <a:bodyPr/>
                    <a:lstStyle/>
                    <a:p>
                      <a:r>
                        <a:rPr lang="en-US" dirty="0"/>
                        <a:t>Initiative</a:t>
                      </a:r>
                    </a:p>
                  </a:txBody>
                  <a:tcPr>
                    <a:solidFill>
                      <a:schemeClr val="accent6">
                        <a:lumMod val="75000"/>
                      </a:schemeClr>
                    </a:solidFill>
                  </a:tcPr>
                </a:tc>
                <a:tc>
                  <a:txBody>
                    <a:bodyPr/>
                    <a:lstStyle/>
                    <a:p>
                      <a:r>
                        <a:rPr lang="en-US" dirty="0"/>
                        <a:t>Objectives</a:t>
                      </a:r>
                    </a:p>
                  </a:txBody>
                  <a:tcPr>
                    <a:solidFill>
                      <a:schemeClr val="accent6">
                        <a:lumMod val="75000"/>
                      </a:schemeClr>
                    </a:solidFill>
                  </a:tcPr>
                </a:tc>
                <a:tc>
                  <a:txBody>
                    <a:bodyPr/>
                    <a:lstStyle/>
                    <a:p>
                      <a:r>
                        <a:rPr lang="en-US" dirty="0"/>
                        <a:t>Timescale</a:t>
                      </a:r>
                    </a:p>
                  </a:txBody>
                  <a:tcPr>
                    <a:solidFill>
                      <a:schemeClr val="accent6">
                        <a:lumMod val="75000"/>
                      </a:schemeClr>
                    </a:solidFill>
                  </a:tcPr>
                </a:tc>
                <a:tc>
                  <a:txBody>
                    <a:bodyPr/>
                    <a:lstStyle/>
                    <a:p>
                      <a:r>
                        <a:rPr lang="en-US" dirty="0"/>
                        <a:t>Priority</a:t>
                      </a:r>
                    </a:p>
                  </a:txBody>
                  <a:tcPr>
                    <a:solidFill>
                      <a:schemeClr val="accent6">
                        <a:lumMod val="75000"/>
                      </a:schemeClr>
                    </a:solidFill>
                  </a:tcPr>
                </a:tc>
                <a:extLst>
                  <a:ext uri="{0D108BD9-81ED-4DB2-BD59-A6C34878D82A}">
                    <a16:rowId xmlns:a16="http://schemas.microsoft.com/office/drawing/2014/main" val="3408975952"/>
                  </a:ext>
                </a:extLst>
              </a:tr>
              <a:tr h="524370">
                <a:tc>
                  <a:txBody>
                    <a:bodyPr/>
                    <a:lstStyle/>
                    <a:p>
                      <a:r>
                        <a:rPr lang="en-US" sz="1400" dirty="0"/>
                        <a:t>Health &amp; Safety</a:t>
                      </a:r>
                    </a:p>
                  </a:txBody>
                  <a:tcPr/>
                </a:tc>
                <a:tc>
                  <a:txBody>
                    <a:bodyPr/>
                    <a:lstStyle/>
                    <a:p>
                      <a:r>
                        <a:rPr lang="en-US" sz="1400" dirty="0"/>
                        <a:t>Active assessment for need to implement any changes</a:t>
                      </a:r>
                    </a:p>
                  </a:txBody>
                  <a:tcPr/>
                </a:tc>
                <a:tc>
                  <a:txBody>
                    <a:bodyPr/>
                    <a:lstStyle/>
                    <a:p>
                      <a:r>
                        <a:rPr lang="en-US" sz="1400" dirty="0"/>
                        <a:t>Standing agenda item at council meetings</a:t>
                      </a:r>
                    </a:p>
                  </a:txBody>
                  <a:tcPr/>
                </a:tc>
                <a:tc>
                  <a:txBody>
                    <a:bodyPr/>
                    <a:lstStyle/>
                    <a:p>
                      <a:r>
                        <a:rPr lang="en-US" sz="1400" dirty="0"/>
                        <a:t>High</a:t>
                      </a:r>
                    </a:p>
                  </a:txBody>
                  <a:tcPr/>
                </a:tc>
                <a:extLst>
                  <a:ext uri="{0D108BD9-81ED-4DB2-BD59-A6C34878D82A}">
                    <a16:rowId xmlns:a16="http://schemas.microsoft.com/office/drawing/2014/main" val="3723981869"/>
                  </a:ext>
                </a:extLst>
              </a:tr>
              <a:tr h="524370">
                <a:tc>
                  <a:txBody>
                    <a:bodyPr/>
                    <a:lstStyle/>
                    <a:p>
                      <a:r>
                        <a:rPr lang="en-US" sz="1400" dirty="0"/>
                        <a:t>Standards</a:t>
                      </a:r>
                    </a:p>
                  </a:txBody>
                  <a:tcPr/>
                </a:tc>
                <a:tc>
                  <a:txBody>
                    <a:bodyPr/>
                    <a:lstStyle/>
                    <a:p>
                      <a:r>
                        <a:rPr lang="en-US" sz="1400" dirty="0"/>
                        <a:t>Prepare a standards document covering behaviour, etiquette, service and presentation</a:t>
                      </a:r>
                    </a:p>
                  </a:txBody>
                  <a:tcPr/>
                </a:tc>
                <a:tc>
                  <a:txBody>
                    <a:bodyPr/>
                    <a:lstStyle/>
                    <a:p>
                      <a:r>
                        <a:rPr lang="en-US" sz="1400" dirty="0"/>
                        <a:t>2026</a:t>
                      </a:r>
                    </a:p>
                  </a:txBody>
                  <a:tcPr/>
                </a:tc>
                <a:tc>
                  <a:txBody>
                    <a:bodyPr/>
                    <a:lstStyle/>
                    <a:p>
                      <a:r>
                        <a:rPr lang="en-US" sz="1400" dirty="0"/>
                        <a:t>High</a:t>
                      </a:r>
                    </a:p>
                  </a:txBody>
                  <a:tcPr/>
                </a:tc>
                <a:extLst>
                  <a:ext uri="{0D108BD9-81ED-4DB2-BD59-A6C34878D82A}">
                    <a16:rowId xmlns:a16="http://schemas.microsoft.com/office/drawing/2014/main" val="3253831333"/>
                  </a:ext>
                </a:extLst>
              </a:tr>
              <a:tr h="524370">
                <a:tc>
                  <a:txBody>
                    <a:bodyPr/>
                    <a:lstStyle/>
                    <a:p>
                      <a:r>
                        <a:rPr lang="en-US" sz="1400" dirty="0"/>
                        <a:t>Social media Policy</a:t>
                      </a:r>
                    </a:p>
                  </a:txBody>
                  <a:tcPr/>
                </a:tc>
                <a:tc>
                  <a:txBody>
                    <a:bodyPr/>
                    <a:lstStyle/>
                    <a:p>
                      <a:r>
                        <a:rPr lang="en-US" sz="1400" dirty="0"/>
                        <a:t>Leverage off improvements to website to establish a social media policy and embrace contemporary communications methods for benefit of members.</a:t>
                      </a:r>
                    </a:p>
                  </a:txBody>
                  <a:tcPr/>
                </a:tc>
                <a:tc>
                  <a:txBody>
                    <a:bodyPr/>
                    <a:lstStyle/>
                    <a:p>
                      <a:r>
                        <a:rPr lang="en-US" sz="1400" dirty="0"/>
                        <a:t>2026</a:t>
                      </a:r>
                    </a:p>
                  </a:txBody>
                  <a:tcPr/>
                </a:tc>
                <a:tc>
                  <a:txBody>
                    <a:bodyPr/>
                    <a:lstStyle/>
                    <a:p>
                      <a:r>
                        <a:rPr lang="en-US" sz="1400" dirty="0"/>
                        <a:t>Medium</a:t>
                      </a:r>
                    </a:p>
                  </a:txBody>
                  <a:tcPr/>
                </a:tc>
                <a:extLst>
                  <a:ext uri="{0D108BD9-81ED-4DB2-BD59-A6C34878D82A}">
                    <a16:rowId xmlns:a16="http://schemas.microsoft.com/office/drawing/2014/main" val="1860466099"/>
                  </a:ext>
                </a:extLst>
              </a:tr>
              <a:tr h="524370">
                <a:tc>
                  <a:txBody>
                    <a:bodyPr/>
                    <a:lstStyle/>
                    <a:p>
                      <a:r>
                        <a:rPr lang="en-US" sz="1400"/>
                        <a:t>Council and committees</a:t>
                      </a:r>
                      <a:endParaRPr lang="en-US" sz="1400" dirty="0"/>
                    </a:p>
                  </a:txBody>
                  <a:tcPr/>
                </a:tc>
                <a:tc>
                  <a:txBody>
                    <a:bodyPr/>
                    <a:lstStyle/>
                    <a:p>
                      <a:r>
                        <a:rPr lang="en-US" sz="1400" dirty="0"/>
                        <a:t>Form sub-committees as required &amp; document terms of reference. Consider any changes to council positions.</a:t>
                      </a:r>
                    </a:p>
                  </a:txBody>
                  <a:tcPr/>
                </a:tc>
                <a:tc>
                  <a:txBody>
                    <a:bodyPr/>
                    <a:lstStyle/>
                    <a:p>
                      <a:r>
                        <a:rPr lang="en-US" sz="1400" dirty="0"/>
                        <a:t>September 2025</a:t>
                      </a:r>
                    </a:p>
                  </a:txBody>
                  <a:tcPr/>
                </a:tc>
                <a:tc>
                  <a:txBody>
                    <a:bodyPr/>
                    <a:lstStyle/>
                    <a:p>
                      <a:r>
                        <a:rPr lang="en-US" sz="1400" dirty="0"/>
                        <a:t>Medium</a:t>
                      </a:r>
                    </a:p>
                  </a:txBody>
                  <a:tcPr/>
                </a:tc>
                <a:extLst>
                  <a:ext uri="{0D108BD9-81ED-4DB2-BD59-A6C34878D82A}">
                    <a16:rowId xmlns:a16="http://schemas.microsoft.com/office/drawing/2014/main" val="2126893909"/>
                  </a:ext>
                </a:extLst>
              </a:tr>
              <a:tr h="524370">
                <a:tc>
                  <a:txBody>
                    <a:bodyPr/>
                    <a:lstStyle/>
                    <a:p>
                      <a:r>
                        <a:rPr lang="en-US" sz="1400" dirty="0"/>
                        <a:t>Member engagement and communication</a:t>
                      </a:r>
                    </a:p>
                  </a:txBody>
                  <a:tcPr/>
                </a:tc>
                <a:tc>
                  <a:txBody>
                    <a:bodyPr/>
                    <a:lstStyle/>
                    <a:p>
                      <a:r>
                        <a:rPr lang="en-US" sz="1400" dirty="0"/>
                        <a:t>Continue with meet the </a:t>
                      </a:r>
                      <a:r>
                        <a:rPr lang="en-US" sz="1400" dirty="0">
                          <a:solidFill>
                            <a:schemeClr val="tx1"/>
                          </a:solidFill>
                        </a:rPr>
                        <a:t>C</a:t>
                      </a:r>
                      <a:r>
                        <a:rPr lang="en-US" sz="1400" dirty="0"/>
                        <a:t>aptain </a:t>
                      </a:r>
                      <a:r>
                        <a:rPr lang="en-US" sz="1400" dirty="0">
                          <a:solidFill>
                            <a:schemeClr val="tx1"/>
                          </a:solidFill>
                        </a:rPr>
                        <a:t>sessions </a:t>
                      </a:r>
                      <a:r>
                        <a:rPr lang="en-US" sz="1400" dirty="0"/>
                        <a:t>and new member events.</a:t>
                      </a:r>
                    </a:p>
                  </a:txBody>
                  <a:tcPr/>
                </a:tc>
                <a:tc>
                  <a:txBody>
                    <a:bodyPr/>
                    <a:lstStyle/>
                    <a:p>
                      <a:r>
                        <a:rPr lang="en-US" sz="1400" dirty="0"/>
                        <a:t>Annually </a:t>
                      </a:r>
                      <a:r>
                        <a:rPr lang="en-US" sz="1400" dirty="0">
                          <a:solidFill>
                            <a:schemeClr val="tx1"/>
                          </a:solidFill>
                        </a:rPr>
                        <a:t>and as required</a:t>
                      </a:r>
                    </a:p>
                  </a:txBody>
                  <a:tcPr/>
                </a:tc>
                <a:tc>
                  <a:txBody>
                    <a:bodyPr/>
                    <a:lstStyle/>
                    <a:p>
                      <a:r>
                        <a:rPr lang="en-US" sz="1400" dirty="0"/>
                        <a:t>High</a:t>
                      </a:r>
                    </a:p>
                  </a:txBody>
                  <a:tcPr/>
                </a:tc>
                <a:extLst>
                  <a:ext uri="{0D108BD9-81ED-4DB2-BD59-A6C34878D82A}">
                    <a16:rowId xmlns:a16="http://schemas.microsoft.com/office/drawing/2014/main" val="983227479"/>
                  </a:ext>
                </a:extLst>
              </a:tr>
              <a:tr h="524370">
                <a:tc>
                  <a:txBody>
                    <a:bodyPr/>
                    <a:lstStyle/>
                    <a:p>
                      <a:r>
                        <a:rPr lang="en-US" sz="1400" dirty="0"/>
                        <a:t>Policies</a:t>
                      </a:r>
                    </a:p>
                  </a:txBody>
                  <a:tcPr/>
                </a:tc>
                <a:tc>
                  <a:txBody>
                    <a:bodyPr/>
                    <a:lstStyle/>
                    <a:p>
                      <a:r>
                        <a:rPr lang="en-US" sz="1400" dirty="0"/>
                        <a:t>Council to approve policies annually</a:t>
                      </a:r>
                    </a:p>
                  </a:txBody>
                  <a:tcPr/>
                </a:tc>
                <a:tc>
                  <a:txBody>
                    <a:bodyPr/>
                    <a:lstStyle/>
                    <a:p>
                      <a:r>
                        <a:rPr lang="en-US" sz="1400" dirty="0"/>
                        <a:t>Annually at council meeting</a:t>
                      </a:r>
                    </a:p>
                  </a:txBody>
                  <a:tcPr/>
                </a:tc>
                <a:tc>
                  <a:txBody>
                    <a:bodyPr/>
                    <a:lstStyle/>
                    <a:p>
                      <a:r>
                        <a:rPr lang="en-US" sz="1400" dirty="0"/>
                        <a:t>Medium</a:t>
                      </a:r>
                    </a:p>
                  </a:txBody>
                  <a:tcPr/>
                </a:tc>
                <a:extLst>
                  <a:ext uri="{0D108BD9-81ED-4DB2-BD59-A6C34878D82A}">
                    <a16:rowId xmlns:a16="http://schemas.microsoft.com/office/drawing/2014/main" val="792072227"/>
                  </a:ext>
                </a:extLst>
              </a:tr>
              <a:tr h="524370">
                <a:tc>
                  <a:txBody>
                    <a:bodyPr/>
                    <a:lstStyle/>
                    <a:p>
                      <a:r>
                        <a:rPr lang="en-US" sz="1400" dirty="0"/>
                        <a:t>Annual review of Strategic Plan</a:t>
                      </a:r>
                    </a:p>
                  </a:txBody>
                  <a:tcPr/>
                </a:tc>
                <a:tc>
                  <a:txBody>
                    <a:bodyPr/>
                    <a:lstStyle/>
                    <a:p>
                      <a:r>
                        <a:rPr lang="en-US" sz="1400" dirty="0"/>
                        <a:t>Review progress at a council meeting each year</a:t>
                      </a:r>
                    </a:p>
                  </a:txBody>
                  <a:tcPr/>
                </a:tc>
                <a:tc>
                  <a:txBody>
                    <a:bodyPr/>
                    <a:lstStyle/>
                    <a:p>
                      <a:r>
                        <a:rPr lang="en-US" sz="1400" dirty="0"/>
                        <a:t>Review plan annually</a:t>
                      </a:r>
                    </a:p>
                  </a:txBody>
                  <a:tcPr/>
                </a:tc>
                <a:tc>
                  <a:txBody>
                    <a:bodyPr/>
                    <a:lstStyle/>
                    <a:p>
                      <a:r>
                        <a:rPr lang="en-US" sz="1400" dirty="0"/>
                        <a:t>Medium</a:t>
                      </a:r>
                    </a:p>
                  </a:txBody>
                  <a:tcPr/>
                </a:tc>
                <a:extLst>
                  <a:ext uri="{0D108BD9-81ED-4DB2-BD59-A6C34878D82A}">
                    <a16:rowId xmlns:a16="http://schemas.microsoft.com/office/drawing/2014/main" val="3078033494"/>
                  </a:ext>
                </a:extLst>
              </a:tr>
            </a:tbl>
          </a:graphicData>
        </a:graphic>
      </p:graphicFrame>
      <p:sp>
        <p:nvSpPr>
          <p:cNvPr id="7" name="TextBox 6">
            <a:extLst>
              <a:ext uri="{FF2B5EF4-FFF2-40B4-BE49-F238E27FC236}">
                <a16:creationId xmlns:a16="http://schemas.microsoft.com/office/drawing/2014/main" id="{1BB696A1-CFDE-4273-EB02-1B50B9425979}"/>
              </a:ext>
            </a:extLst>
          </p:cNvPr>
          <p:cNvSpPr txBox="1"/>
          <p:nvPr/>
        </p:nvSpPr>
        <p:spPr>
          <a:xfrm>
            <a:off x="622284" y="765202"/>
            <a:ext cx="10251583" cy="923330"/>
          </a:xfrm>
          <a:prstGeom prst="rect">
            <a:avLst/>
          </a:prstGeom>
          <a:noFill/>
        </p:spPr>
        <p:txBody>
          <a:bodyPr wrap="square">
            <a:spAutoFit/>
          </a:bodyPr>
          <a:lstStyle/>
          <a:p>
            <a:r>
              <a:rPr lang="en-US" dirty="0"/>
              <a:t>Overall Objective: have the appropriate processes and policies for the smooth running of the golf club, where there is regular and open communication, appropriate focus on health and safety and a high level of integrity, fairness and respect for members and staff alike.</a:t>
            </a:r>
          </a:p>
        </p:txBody>
      </p:sp>
      <p:sp>
        <p:nvSpPr>
          <p:cNvPr id="11" name="Date Placeholder 10">
            <a:extLst>
              <a:ext uri="{FF2B5EF4-FFF2-40B4-BE49-F238E27FC236}">
                <a16:creationId xmlns:a16="http://schemas.microsoft.com/office/drawing/2014/main" id="{FE7D57B1-0FD7-0C60-B3DA-39F97FA75C90}"/>
              </a:ext>
            </a:extLst>
          </p:cNvPr>
          <p:cNvSpPr>
            <a:spLocks noGrp="1"/>
          </p:cNvSpPr>
          <p:nvPr>
            <p:ph type="dt" sz="half" idx="10"/>
          </p:nvPr>
        </p:nvSpPr>
        <p:spPr/>
        <p:txBody>
          <a:bodyPr/>
          <a:lstStyle/>
          <a:p>
            <a:fld id="{15103986-DBE6-BD4B-9C36-391837A945CC}" type="datetime1">
              <a:rPr lang="en-GB" smtClean="0"/>
              <a:t>26/09/2025</a:t>
            </a:fld>
            <a:endParaRPr lang="en-US" dirty="0"/>
          </a:p>
        </p:txBody>
      </p:sp>
      <p:sp>
        <p:nvSpPr>
          <p:cNvPr id="12" name="Slide Number Placeholder 11">
            <a:extLst>
              <a:ext uri="{FF2B5EF4-FFF2-40B4-BE49-F238E27FC236}">
                <a16:creationId xmlns:a16="http://schemas.microsoft.com/office/drawing/2014/main" id="{2653FF0D-7314-F48F-E4D4-B83DAA330416}"/>
              </a:ext>
            </a:extLst>
          </p:cNvPr>
          <p:cNvSpPr>
            <a:spLocks noGrp="1"/>
          </p:cNvSpPr>
          <p:nvPr>
            <p:ph type="sldNum" sz="quarter" idx="12"/>
          </p:nvPr>
        </p:nvSpPr>
        <p:spPr/>
        <p:txBody>
          <a:bodyPr/>
          <a:lstStyle/>
          <a:p>
            <a:fld id="{9C56C8D6-8E90-0343-8E34-2126625EC9F4}" type="slidenum">
              <a:rPr lang="en-US" smtClean="0"/>
              <a:t>20</a:t>
            </a:fld>
            <a:endParaRPr lang="en-US" dirty="0"/>
          </a:p>
        </p:txBody>
      </p:sp>
    </p:spTree>
    <p:extLst>
      <p:ext uri="{BB962C8B-B14F-4D97-AF65-F5344CB8AC3E}">
        <p14:creationId xmlns:p14="http://schemas.microsoft.com/office/powerpoint/2010/main" val="4509716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EFF12-8F96-0DA7-D593-DA9786314D79}"/>
              </a:ext>
            </a:extLst>
          </p:cNvPr>
          <p:cNvSpPr>
            <a:spLocks noGrp="1"/>
          </p:cNvSpPr>
          <p:nvPr>
            <p:ph type="title"/>
          </p:nvPr>
        </p:nvSpPr>
        <p:spPr/>
        <p:txBody>
          <a:bodyPr/>
          <a:lstStyle/>
          <a:p>
            <a:r>
              <a:rPr lang="en-US" b="1" dirty="0">
                <a:solidFill>
                  <a:schemeClr val="accent6">
                    <a:lumMod val="75000"/>
                  </a:schemeClr>
                </a:solidFill>
              </a:rPr>
              <a:t>Measuring progress </a:t>
            </a:r>
          </a:p>
        </p:txBody>
      </p:sp>
      <p:sp>
        <p:nvSpPr>
          <p:cNvPr id="3" name="TextBox 2">
            <a:extLst>
              <a:ext uri="{FF2B5EF4-FFF2-40B4-BE49-F238E27FC236}">
                <a16:creationId xmlns:a16="http://schemas.microsoft.com/office/drawing/2014/main" id="{25CF7971-EF31-37A4-8CB0-B7B5D9A25216}"/>
              </a:ext>
            </a:extLst>
          </p:cNvPr>
          <p:cNvSpPr txBox="1"/>
          <p:nvPr/>
        </p:nvSpPr>
        <p:spPr>
          <a:xfrm>
            <a:off x="704193" y="1690688"/>
            <a:ext cx="11004331" cy="4678204"/>
          </a:xfrm>
          <a:prstGeom prst="rect">
            <a:avLst/>
          </a:prstGeom>
          <a:noFill/>
        </p:spPr>
        <p:txBody>
          <a:bodyPr wrap="square" rtlCol="0">
            <a:spAutoFit/>
          </a:bodyPr>
          <a:lstStyle/>
          <a:p>
            <a:r>
              <a:rPr lang="en-US" sz="2000" dirty="0"/>
              <a:t>It is important that our strategic plans are delivered within a specific timescale and in line with our objectives</a:t>
            </a:r>
          </a:p>
          <a:p>
            <a:endParaRPr lang="en-US" sz="2000" dirty="0"/>
          </a:p>
          <a:p>
            <a:pPr marL="285750" indent="-285750">
              <a:buFont typeface="Arial" panose="020B0604020202020204" pitchFamily="34" charset="0"/>
              <a:buChar char="•"/>
            </a:pPr>
            <a:r>
              <a:rPr lang="en-US" sz="2000" dirty="0"/>
              <a:t>Progress on each strategic initiative will be reviewed on a quarterly basis and communicated to the membership annually.</a:t>
            </a:r>
          </a:p>
          <a:p>
            <a:endParaRPr lang="en-US" sz="2000" dirty="0"/>
          </a:p>
          <a:p>
            <a:pPr marL="285750" indent="-285750">
              <a:buFont typeface="Arial" panose="020B0604020202020204" pitchFamily="34" charset="0"/>
              <a:buChar char="•"/>
            </a:pPr>
            <a:r>
              <a:rPr lang="en-US" sz="2000" dirty="0"/>
              <a:t>Each initiative will be assessed as </a:t>
            </a:r>
            <a:r>
              <a:rPr lang="en-US" sz="2000" dirty="0">
                <a:solidFill>
                  <a:schemeClr val="accent6">
                    <a:lumMod val="75000"/>
                  </a:schemeClr>
                </a:solidFill>
              </a:rPr>
              <a:t>On track, </a:t>
            </a:r>
            <a:r>
              <a:rPr lang="en-US" sz="2000" dirty="0">
                <a:solidFill>
                  <a:schemeClr val="accent2">
                    <a:lumMod val="75000"/>
                  </a:schemeClr>
                </a:solidFill>
              </a:rPr>
              <a:t>Delayed, </a:t>
            </a:r>
            <a:r>
              <a:rPr lang="en-US" sz="2000" dirty="0">
                <a:solidFill>
                  <a:srgbClr val="FF0000"/>
                </a:solidFill>
              </a:rPr>
              <a:t>At risk </a:t>
            </a:r>
            <a:r>
              <a:rPr lang="en-US" sz="2000" dirty="0"/>
              <a:t>or</a:t>
            </a:r>
            <a:r>
              <a:rPr lang="en-US" sz="2000" dirty="0">
                <a:solidFill>
                  <a:srgbClr val="FF0000"/>
                </a:solidFill>
              </a:rPr>
              <a:t> </a:t>
            </a:r>
            <a:r>
              <a:rPr lang="en-US" sz="2000" dirty="0">
                <a:solidFill>
                  <a:schemeClr val="bg1">
                    <a:lumMod val="50000"/>
                  </a:schemeClr>
                </a:solidFill>
              </a:rPr>
              <a:t>Not started</a:t>
            </a:r>
            <a:r>
              <a:rPr lang="en-US" sz="2000" dirty="0">
                <a:solidFill>
                  <a:srgbClr val="FF0000"/>
                </a:solidFill>
              </a:rPr>
              <a:t>.</a:t>
            </a:r>
          </a:p>
          <a:p>
            <a:endParaRPr lang="en-US" sz="2000" dirty="0"/>
          </a:p>
          <a:p>
            <a:pPr marL="285750" indent="-285750">
              <a:buFont typeface="Arial" panose="020B0604020202020204" pitchFamily="34" charset="0"/>
              <a:buChar char="•"/>
            </a:pPr>
            <a:r>
              <a:rPr lang="en-US" sz="2000" dirty="0"/>
              <a:t>If the situation arises that the strategic plan requires to be modified to address a particularly significant issue, this will be discussed by Council and any modifications communicated to members.</a:t>
            </a:r>
          </a:p>
          <a:p>
            <a:endParaRPr lang="en-US" sz="2000" dirty="0"/>
          </a:p>
          <a:p>
            <a:pPr marL="285750" indent="-285750">
              <a:buFont typeface="Arial" panose="020B0604020202020204" pitchFamily="34" charset="0"/>
              <a:buChar char="•"/>
            </a:pPr>
            <a:r>
              <a:rPr lang="en-US" sz="2000" dirty="0"/>
              <a:t>The strategy will form part of the annual budget process to ensure that any actions that required specific advanced planning or funding are included within the annual financial projections</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endParaRPr lang="en-US" dirty="0"/>
          </a:p>
        </p:txBody>
      </p:sp>
      <p:sp>
        <p:nvSpPr>
          <p:cNvPr id="10" name="Date Placeholder 9">
            <a:extLst>
              <a:ext uri="{FF2B5EF4-FFF2-40B4-BE49-F238E27FC236}">
                <a16:creationId xmlns:a16="http://schemas.microsoft.com/office/drawing/2014/main" id="{B96A618E-CAF2-DB42-B600-51EF8CF716EF}"/>
              </a:ext>
            </a:extLst>
          </p:cNvPr>
          <p:cNvSpPr>
            <a:spLocks noGrp="1"/>
          </p:cNvSpPr>
          <p:nvPr>
            <p:ph type="dt" sz="half" idx="10"/>
          </p:nvPr>
        </p:nvSpPr>
        <p:spPr/>
        <p:txBody>
          <a:bodyPr/>
          <a:lstStyle/>
          <a:p>
            <a:fld id="{863B63F3-3391-C744-AF5A-EE3D99755C57}" type="datetime1">
              <a:rPr lang="en-GB" smtClean="0"/>
              <a:t>26/09/2025</a:t>
            </a:fld>
            <a:endParaRPr lang="en-US" dirty="0"/>
          </a:p>
        </p:txBody>
      </p:sp>
      <p:sp>
        <p:nvSpPr>
          <p:cNvPr id="11" name="Slide Number Placeholder 10">
            <a:extLst>
              <a:ext uri="{FF2B5EF4-FFF2-40B4-BE49-F238E27FC236}">
                <a16:creationId xmlns:a16="http://schemas.microsoft.com/office/drawing/2014/main" id="{AAD12752-98E8-1FD2-C5E8-5717911C1086}"/>
              </a:ext>
            </a:extLst>
          </p:cNvPr>
          <p:cNvSpPr>
            <a:spLocks noGrp="1"/>
          </p:cNvSpPr>
          <p:nvPr>
            <p:ph type="sldNum" sz="quarter" idx="12"/>
          </p:nvPr>
        </p:nvSpPr>
        <p:spPr/>
        <p:txBody>
          <a:bodyPr/>
          <a:lstStyle/>
          <a:p>
            <a:fld id="{9C56C8D6-8E90-0343-8E34-2126625EC9F4}" type="slidenum">
              <a:rPr lang="en-US" smtClean="0"/>
              <a:t>21</a:t>
            </a:fld>
            <a:endParaRPr lang="en-US" dirty="0"/>
          </a:p>
        </p:txBody>
      </p:sp>
    </p:spTree>
    <p:extLst>
      <p:ext uri="{BB962C8B-B14F-4D97-AF65-F5344CB8AC3E}">
        <p14:creationId xmlns:p14="http://schemas.microsoft.com/office/powerpoint/2010/main" val="40644276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67BDF-6F4B-B389-3603-B2680EE2A404}"/>
              </a:ext>
            </a:extLst>
          </p:cNvPr>
          <p:cNvSpPr>
            <a:spLocks noGrp="1"/>
          </p:cNvSpPr>
          <p:nvPr>
            <p:ph type="title"/>
          </p:nvPr>
        </p:nvSpPr>
        <p:spPr>
          <a:xfrm>
            <a:off x="344385" y="287938"/>
            <a:ext cx="10515600" cy="1000536"/>
          </a:xfrm>
        </p:spPr>
        <p:txBody>
          <a:bodyPr/>
          <a:lstStyle/>
          <a:p>
            <a:r>
              <a:rPr lang="en-US" b="1" dirty="0">
                <a:solidFill>
                  <a:srgbClr val="FF0000"/>
                </a:solidFill>
              </a:rPr>
              <a:t>Summary of High Priority Areas of Focus</a:t>
            </a:r>
          </a:p>
        </p:txBody>
      </p:sp>
      <p:sp>
        <p:nvSpPr>
          <p:cNvPr id="3" name="TextBox 2">
            <a:extLst>
              <a:ext uri="{FF2B5EF4-FFF2-40B4-BE49-F238E27FC236}">
                <a16:creationId xmlns:a16="http://schemas.microsoft.com/office/drawing/2014/main" id="{786DDADA-7FAA-71F0-FB0B-75CBFABECEEF}"/>
              </a:ext>
            </a:extLst>
          </p:cNvPr>
          <p:cNvSpPr txBox="1"/>
          <p:nvPr/>
        </p:nvSpPr>
        <p:spPr>
          <a:xfrm>
            <a:off x="296883" y="1195108"/>
            <a:ext cx="11720946" cy="5262979"/>
          </a:xfrm>
          <a:prstGeom prst="rect">
            <a:avLst/>
          </a:prstGeom>
          <a:noFill/>
        </p:spPr>
        <p:txBody>
          <a:bodyPr wrap="square" rtlCol="0">
            <a:spAutoFit/>
          </a:bodyPr>
          <a:lstStyle/>
          <a:p>
            <a:r>
              <a:rPr lang="en-US" sz="2400" dirty="0"/>
              <a:t>The key areas focus for the strategy for the next 5 years are as follows:</a:t>
            </a:r>
          </a:p>
          <a:p>
            <a:endParaRPr lang="en-US" sz="2400" dirty="0"/>
          </a:p>
          <a:p>
            <a:pPr marL="457200" indent="-457200">
              <a:buAutoNum type="arabicPeriod"/>
            </a:pPr>
            <a:r>
              <a:rPr lang="en-US" sz="2400" dirty="0"/>
              <a:t>Putting member experience as the top priority</a:t>
            </a:r>
          </a:p>
          <a:p>
            <a:pPr marL="457200" indent="-457200">
              <a:buAutoNum type="arabicPeriod"/>
            </a:pPr>
            <a:r>
              <a:rPr lang="en-US" sz="2400" dirty="0"/>
              <a:t>Complete ongoing initiatives – bunker design and clubhouse refurbishment</a:t>
            </a:r>
          </a:p>
          <a:p>
            <a:pPr marL="457200" indent="-457200">
              <a:buAutoNum type="arabicPeriod"/>
            </a:pPr>
            <a:r>
              <a:rPr lang="en-US" sz="2400" dirty="0"/>
              <a:t>Focus on the standard of presentation and consistency of both golf courses</a:t>
            </a:r>
          </a:p>
          <a:p>
            <a:pPr marL="457200" indent="-457200">
              <a:buAutoNum type="arabicPeriod"/>
            </a:pPr>
            <a:r>
              <a:rPr lang="en-US" sz="2400" dirty="0"/>
              <a:t>Continued investment in technology to improve course standard and achieve efficiencies</a:t>
            </a:r>
          </a:p>
          <a:p>
            <a:pPr marL="457200" indent="-457200">
              <a:buAutoNum type="arabicPeriod"/>
            </a:pPr>
            <a:r>
              <a:rPr lang="en-US" sz="2400" dirty="0"/>
              <a:t>Focus on long term sustainability including flood mitigation and other factors</a:t>
            </a:r>
          </a:p>
          <a:p>
            <a:pPr marL="457200" indent="-457200">
              <a:buAutoNum type="arabicPeriod"/>
            </a:pPr>
            <a:r>
              <a:rPr lang="en-US" sz="2400" dirty="0"/>
              <a:t>Improve pro-shop layout and focus on growth in hardware sales through fittings/coaching</a:t>
            </a:r>
          </a:p>
          <a:p>
            <a:pPr marL="457200" indent="-457200">
              <a:buAutoNum type="arabicPeriod"/>
            </a:pPr>
            <a:r>
              <a:rPr lang="en-US" sz="2400" dirty="0"/>
              <a:t>Refurbish driving range and consider extending facilities if funds permit</a:t>
            </a:r>
          </a:p>
          <a:p>
            <a:pPr marL="457200" indent="-457200">
              <a:buAutoNum type="arabicPeriod"/>
            </a:pPr>
            <a:r>
              <a:rPr lang="en-US" sz="2400" dirty="0"/>
              <a:t>Develop standards for membership and communicate the standards expected from members and the benefits of being a member</a:t>
            </a:r>
          </a:p>
          <a:p>
            <a:pPr marL="457200" indent="-457200">
              <a:buAutoNum type="arabicPeriod"/>
            </a:pPr>
            <a:r>
              <a:rPr lang="en-US" sz="2400" dirty="0"/>
              <a:t>Succession planning for senior management team and keep staff</a:t>
            </a:r>
          </a:p>
          <a:p>
            <a:pPr marL="457200" indent="-457200">
              <a:buAutoNum type="arabicPeriod"/>
            </a:pPr>
            <a:r>
              <a:rPr lang="en-US" sz="2400" dirty="0"/>
              <a:t>Balance financial commitments through increased non-subscription income generation and cost efficiencies</a:t>
            </a:r>
          </a:p>
        </p:txBody>
      </p:sp>
      <p:sp>
        <p:nvSpPr>
          <p:cNvPr id="10" name="Date Placeholder 9">
            <a:extLst>
              <a:ext uri="{FF2B5EF4-FFF2-40B4-BE49-F238E27FC236}">
                <a16:creationId xmlns:a16="http://schemas.microsoft.com/office/drawing/2014/main" id="{4A0186C6-1763-0C03-AB98-E1DB72A6CD75}"/>
              </a:ext>
            </a:extLst>
          </p:cNvPr>
          <p:cNvSpPr>
            <a:spLocks noGrp="1"/>
          </p:cNvSpPr>
          <p:nvPr>
            <p:ph type="dt" sz="half" idx="10"/>
          </p:nvPr>
        </p:nvSpPr>
        <p:spPr/>
        <p:txBody>
          <a:bodyPr/>
          <a:lstStyle/>
          <a:p>
            <a:fld id="{F701BA5F-19AF-F34B-AB74-2C003EAA0835}" type="datetime1">
              <a:rPr lang="en-GB" smtClean="0"/>
              <a:t>26/09/2025</a:t>
            </a:fld>
            <a:endParaRPr lang="en-US" dirty="0"/>
          </a:p>
        </p:txBody>
      </p:sp>
      <p:sp>
        <p:nvSpPr>
          <p:cNvPr id="11" name="Slide Number Placeholder 10">
            <a:extLst>
              <a:ext uri="{FF2B5EF4-FFF2-40B4-BE49-F238E27FC236}">
                <a16:creationId xmlns:a16="http://schemas.microsoft.com/office/drawing/2014/main" id="{6F6D2B61-41BF-170B-E591-A14043CE332D}"/>
              </a:ext>
            </a:extLst>
          </p:cNvPr>
          <p:cNvSpPr>
            <a:spLocks noGrp="1"/>
          </p:cNvSpPr>
          <p:nvPr>
            <p:ph type="sldNum" sz="quarter" idx="12"/>
          </p:nvPr>
        </p:nvSpPr>
        <p:spPr/>
        <p:txBody>
          <a:bodyPr/>
          <a:lstStyle/>
          <a:p>
            <a:fld id="{9C56C8D6-8E90-0343-8E34-2126625EC9F4}" type="slidenum">
              <a:rPr lang="en-US" smtClean="0"/>
              <a:t>22</a:t>
            </a:fld>
            <a:endParaRPr lang="en-US" dirty="0"/>
          </a:p>
        </p:txBody>
      </p:sp>
    </p:spTree>
    <p:extLst>
      <p:ext uri="{BB962C8B-B14F-4D97-AF65-F5344CB8AC3E}">
        <p14:creationId xmlns:p14="http://schemas.microsoft.com/office/powerpoint/2010/main" val="14819753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58EAAF-65DA-4AE7-8582-25EA722CBDBA}"/>
              </a:ext>
            </a:extLst>
          </p:cNvPr>
          <p:cNvSpPr>
            <a:spLocks noGrp="1"/>
          </p:cNvSpPr>
          <p:nvPr>
            <p:ph type="title"/>
          </p:nvPr>
        </p:nvSpPr>
        <p:spPr>
          <a:xfrm>
            <a:off x="383628" y="262650"/>
            <a:ext cx="10515600" cy="1044972"/>
          </a:xfrm>
        </p:spPr>
        <p:txBody>
          <a:bodyPr/>
          <a:lstStyle/>
          <a:p>
            <a:r>
              <a:rPr lang="en-US" b="1" dirty="0">
                <a:solidFill>
                  <a:schemeClr val="accent6">
                    <a:lumMod val="75000"/>
                  </a:schemeClr>
                </a:solidFill>
              </a:rPr>
              <a:t>Summary</a:t>
            </a:r>
          </a:p>
        </p:txBody>
      </p:sp>
      <p:sp>
        <p:nvSpPr>
          <p:cNvPr id="3" name="TextBox 2">
            <a:extLst>
              <a:ext uri="{FF2B5EF4-FFF2-40B4-BE49-F238E27FC236}">
                <a16:creationId xmlns:a16="http://schemas.microsoft.com/office/drawing/2014/main" id="{D4260520-C466-77B6-C9CD-CC5E8672639A}"/>
              </a:ext>
            </a:extLst>
          </p:cNvPr>
          <p:cNvSpPr txBox="1"/>
          <p:nvPr/>
        </p:nvSpPr>
        <p:spPr>
          <a:xfrm>
            <a:off x="289035" y="1477495"/>
            <a:ext cx="11314386" cy="4708981"/>
          </a:xfrm>
          <a:prstGeom prst="rect">
            <a:avLst/>
          </a:prstGeom>
          <a:noFill/>
        </p:spPr>
        <p:txBody>
          <a:bodyPr wrap="square" rtlCol="0">
            <a:spAutoFit/>
          </a:bodyPr>
          <a:lstStyle/>
          <a:p>
            <a:pPr marL="285750" indent="-285750">
              <a:buFont typeface="Arial" panose="020B0604020202020204" pitchFamily="34" charset="0"/>
              <a:buChar char="•"/>
            </a:pPr>
            <a:r>
              <a:rPr lang="en-US" sz="2000" dirty="0"/>
              <a:t>Thanks to all those who have contributed to the creation of this plan especially those that participate in the Strategy Committee</a:t>
            </a:r>
          </a:p>
          <a:p>
            <a:pPr marL="285750" indent="-285750">
              <a:buFont typeface="Arial" panose="020B0604020202020204" pitchFamily="34" charset="0"/>
              <a:buChar char="•"/>
            </a:pPr>
            <a:r>
              <a:rPr lang="en-US" sz="2000" dirty="0"/>
              <a:t>A separate Q&amp;A document is available and should be read in conjunction with the plan</a:t>
            </a:r>
          </a:p>
          <a:p>
            <a:pPr marL="285750" indent="-285750">
              <a:buFont typeface="Arial" panose="020B0604020202020204" pitchFamily="34" charset="0"/>
              <a:buChar char="•"/>
            </a:pPr>
            <a:r>
              <a:rPr lang="en-US" sz="2000" dirty="0"/>
              <a:t>We have reviewed past achievements, analysis of strengths and areas for improvement, sought feedback from members and developed a defined process which all helped create a plan for the next five years</a:t>
            </a:r>
          </a:p>
          <a:p>
            <a:pPr marL="285750" indent="-285750">
              <a:buFont typeface="Arial" panose="020B0604020202020204" pitchFamily="34" charset="0"/>
              <a:buChar char="•"/>
            </a:pPr>
            <a:r>
              <a:rPr lang="en-US" sz="2000" dirty="0"/>
              <a:t>Our overall mission is to provide an exceptional golfing and social experience in a welcoming members club environment</a:t>
            </a:r>
          </a:p>
          <a:p>
            <a:pPr marL="285750" indent="-285750">
              <a:buFont typeface="Arial" panose="020B0604020202020204" pitchFamily="34" charset="0"/>
              <a:buChar char="•"/>
            </a:pPr>
            <a:r>
              <a:rPr lang="en-US" sz="2000" dirty="0"/>
              <a:t>Our vision is to continue to be recognized as one of the premier golf clubs in Scotland, known for our excellent facilities and member experience</a:t>
            </a:r>
            <a:endParaRPr lang="en-US" sz="2000" i="1" dirty="0"/>
          </a:p>
          <a:p>
            <a:pPr marL="285750" indent="-285750">
              <a:buFont typeface="Arial" panose="020B0604020202020204" pitchFamily="34" charset="0"/>
              <a:buChar char="•"/>
            </a:pPr>
            <a:r>
              <a:rPr lang="en-US" sz="2000" dirty="0"/>
              <a:t>We will achieve our goals across the three core areas of the club  - Our Courses, our Golf Operations and our Clubhouse and outdoor facilities.</a:t>
            </a:r>
          </a:p>
          <a:p>
            <a:pPr marL="285750" indent="-285750">
              <a:buFont typeface="Arial" panose="020B0604020202020204" pitchFamily="34" charset="0"/>
              <a:buChar char="•"/>
            </a:pPr>
            <a:r>
              <a:rPr lang="en-US" sz="2000" dirty="0"/>
              <a:t>Our initiatives will focus on meeting the objectives in five keys areas Service Excellence, Finance, Sustainability, Talent Management and Governance.</a:t>
            </a:r>
          </a:p>
          <a:p>
            <a:pPr marL="285750" indent="-285750">
              <a:buFont typeface="Arial" panose="020B0604020202020204" pitchFamily="34" charset="0"/>
              <a:buChar char="•"/>
            </a:pPr>
            <a:r>
              <a:rPr lang="en-US" sz="2000" dirty="0"/>
              <a:t>This will be an evolving plan that we assess on a regular basis and progress will be communicated annually to members</a:t>
            </a:r>
          </a:p>
        </p:txBody>
      </p:sp>
      <p:sp>
        <p:nvSpPr>
          <p:cNvPr id="10" name="Date Placeholder 9">
            <a:extLst>
              <a:ext uri="{FF2B5EF4-FFF2-40B4-BE49-F238E27FC236}">
                <a16:creationId xmlns:a16="http://schemas.microsoft.com/office/drawing/2014/main" id="{52543C1B-985D-B725-7734-FC0D8DBC545B}"/>
              </a:ext>
            </a:extLst>
          </p:cNvPr>
          <p:cNvSpPr>
            <a:spLocks noGrp="1"/>
          </p:cNvSpPr>
          <p:nvPr>
            <p:ph type="dt" sz="half" idx="10"/>
          </p:nvPr>
        </p:nvSpPr>
        <p:spPr/>
        <p:txBody>
          <a:bodyPr/>
          <a:lstStyle/>
          <a:p>
            <a:fld id="{EAF1B6A9-FDAA-2E43-A22E-30E8A0E9CE62}" type="datetime1">
              <a:rPr lang="en-GB" smtClean="0"/>
              <a:t>26/09/2025</a:t>
            </a:fld>
            <a:endParaRPr lang="en-US" dirty="0"/>
          </a:p>
        </p:txBody>
      </p:sp>
      <p:sp>
        <p:nvSpPr>
          <p:cNvPr id="11" name="Slide Number Placeholder 10">
            <a:extLst>
              <a:ext uri="{FF2B5EF4-FFF2-40B4-BE49-F238E27FC236}">
                <a16:creationId xmlns:a16="http://schemas.microsoft.com/office/drawing/2014/main" id="{BFDA1938-D3A9-29EB-03DF-EB402ECD6A4B}"/>
              </a:ext>
            </a:extLst>
          </p:cNvPr>
          <p:cNvSpPr>
            <a:spLocks noGrp="1"/>
          </p:cNvSpPr>
          <p:nvPr>
            <p:ph type="sldNum" sz="quarter" idx="12"/>
          </p:nvPr>
        </p:nvSpPr>
        <p:spPr/>
        <p:txBody>
          <a:bodyPr/>
          <a:lstStyle/>
          <a:p>
            <a:fld id="{9C56C8D6-8E90-0343-8E34-2126625EC9F4}" type="slidenum">
              <a:rPr lang="en-US" smtClean="0"/>
              <a:t>23</a:t>
            </a:fld>
            <a:endParaRPr lang="en-US" dirty="0"/>
          </a:p>
        </p:txBody>
      </p:sp>
    </p:spTree>
    <p:extLst>
      <p:ext uri="{BB962C8B-B14F-4D97-AF65-F5344CB8AC3E}">
        <p14:creationId xmlns:p14="http://schemas.microsoft.com/office/powerpoint/2010/main" val="35943822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BCCAF71-A266-1A86-F04E-98AF759AE2AE}"/>
              </a:ext>
            </a:extLst>
          </p:cNvPr>
          <p:cNvSpPr txBox="1">
            <a:spLocks/>
          </p:cNvSpPr>
          <p:nvPr/>
        </p:nvSpPr>
        <p:spPr>
          <a:xfrm>
            <a:off x="762000" y="32434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chemeClr val="accent4">
                    <a:lumMod val="75000"/>
                  </a:schemeClr>
                </a:solidFill>
              </a:rPr>
              <a:t>Mission and Vision Statements</a:t>
            </a:r>
          </a:p>
        </p:txBody>
      </p:sp>
      <p:sp>
        <p:nvSpPr>
          <p:cNvPr id="4" name="Content Placeholder 2">
            <a:extLst>
              <a:ext uri="{FF2B5EF4-FFF2-40B4-BE49-F238E27FC236}">
                <a16:creationId xmlns:a16="http://schemas.microsoft.com/office/drawing/2014/main" id="{1DAE8F07-0613-9202-FC15-8469D97A71EF}"/>
              </a:ext>
            </a:extLst>
          </p:cNvPr>
          <p:cNvSpPr txBox="1">
            <a:spLocks/>
          </p:cNvSpPr>
          <p:nvPr/>
        </p:nvSpPr>
        <p:spPr>
          <a:xfrm>
            <a:off x="606380" y="2662752"/>
            <a:ext cx="5181600" cy="29653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Mission Statement</a:t>
            </a:r>
          </a:p>
          <a:p>
            <a:endParaRPr lang="en-US" dirty="0"/>
          </a:p>
          <a:p>
            <a:pPr marL="0" indent="0">
              <a:buFont typeface="Arial" panose="020B0604020202020204" pitchFamily="34" charset="0"/>
              <a:buNone/>
            </a:pPr>
            <a:r>
              <a:rPr lang="en-US" i="1" dirty="0"/>
              <a:t>To provide an exceptional golfing and social experience in a welcoming members club environment.</a:t>
            </a:r>
            <a:endParaRPr lang="en-US" i="1" dirty="0">
              <a:solidFill>
                <a:srgbClr val="FF0000"/>
              </a:solidFill>
            </a:endParaRPr>
          </a:p>
        </p:txBody>
      </p:sp>
      <p:sp>
        <p:nvSpPr>
          <p:cNvPr id="5" name="Content Placeholder 3">
            <a:extLst>
              <a:ext uri="{FF2B5EF4-FFF2-40B4-BE49-F238E27FC236}">
                <a16:creationId xmlns:a16="http://schemas.microsoft.com/office/drawing/2014/main" id="{FFF106B7-5519-3DA3-81CD-DC8C06E3AD38}"/>
              </a:ext>
            </a:extLst>
          </p:cNvPr>
          <p:cNvSpPr txBox="1">
            <a:spLocks/>
          </p:cNvSpPr>
          <p:nvPr/>
        </p:nvSpPr>
        <p:spPr>
          <a:xfrm>
            <a:off x="6019800" y="2662752"/>
            <a:ext cx="5334000" cy="32615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Vision Statement</a:t>
            </a:r>
          </a:p>
          <a:p>
            <a:endParaRPr lang="en-US" dirty="0"/>
          </a:p>
          <a:p>
            <a:pPr marL="0" indent="0">
              <a:buFont typeface="Arial" panose="020B0604020202020204" pitchFamily="34" charset="0"/>
              <a:buNone/>
            </a:pPr>
            <a:r>
              <a:rPr lang="en-US" i="1" dirty="0"/>
              <a:t>To be recognized as one of the premier golf clubs in Scotland, known for our excellent facilities and member experience.</a:t>
            </a:r>
            <a:endParaRPr lang="en-US" i="1" dirty="0">
              <a:solidFill>
                <a:srgbClr val="FF0000"/>
              </a:solidFill>
            </a:endParaRPr>
          </a:p>
        </p:txBody>
      </p:sp>
      <p:sp>
        <p:nvSpPr>
          <p:cNvPr id="6" name="TextBox 5">
            <a:extLst>
              <a:ext uri="{FF2B5EF4-FFF2-40B4-BE49-F238E27FC236}">
                <a16:creationId xmlns:a16="http://schemas.microsoft.com/office/drawing/2014/main" id="{B037F54D-FC6A-85F4-614B-59D7D9DB7D26}"/>
              </a:ext>
            </a:extLst>
          </p:cNvPr>
          <p:cNvSpPr txBox="1"/>
          <p:nvPr/>
        </p:nvSpPr>
        <p:spPr>
          <a:xfrm>
            <a:off x="762000" y="1602330"/>
            <a:ext cx="6338210" cy="584775"/>
          </a:xfrm>
          <a:prstGeom prst="rect">
            <a:avLst/>
          </a:prstGeom>
          <a:noFill/>
        </p:spPr>
        <p:txBody>
          <a:bodyPr wrap="none" rtlCol="0">
            <a:spAutoFit/>
          </a:bodyPr>
          <a:lstStyle/>
          <a:p>
            <a:r>
              <a:rPr lang="en-US" sz="3200" i="1" dirty="0"/>
              <a:t>Defining our purpose and aspirations</a:t>
            </a:r>
          </a:p>
        </p:txBody>
      </p:sp>
      <p:sp>
        <p:nvSpPr>
          <p:cNvPr id="12" name="Date Placeholder 11">
            <a:extLst>
              <a:ext uri="{FF2B5EF4-FFF2-40B4-BE49-F238E27FC236}">
                <a16:creationId xmlns:a16="http://schemas.microsoft.com/office/drawing/2014/main" id="{1AFDDB4F-93FB-686B-82C7-1C9B0F50FF63}"/>
              </a:ext>
            </a:extLst>
          </p:cNvPr>
          <p:cNvSpPr>
            <a:spLocks noGrp="1"/>
          </p:cNvSpPr>
          <p:nvPr>
            <p:ph type="dt" sz="half" idx="10"/>
          </p:nvPr>
        </p:nvSpPr>
        <p:spPr/>
        <p:txBody>
          <a:bodyPr/>
          <a:lstStyle/>
          <a:p>
            <a:fld id="{96C52B2C-44B4-D64C-AEB6-DC1054542708}" type="datetime1">
              <a:rPr lang="en-GB" smtClean="0"/>
              <a:t>26/09/2025</a:t>
            </a:fld>
            <a:endParaRPr lang="en-US" dirty="0"/>
          </a:p>
        </p:txBody>
      </p:sp>
      <p:sp>
        <p:nvSpPr>
          <p:cNvPr id="13" name="Slide Number Placeholder 12">
            <a:extLst>
              <a:ext uri="{FF2B5EF4-FFF2-40B4-BE49-F238E27FC236}">
                <a16:creationId xmlns:a16="http://schemas.microsoft.com/office/drawing/2014/main" id="{3C393388-F5DC-CAC3-FB29-4D0A6C578DF2}"/>
              </a:ext>
            </a:extLst>
          </p:cNvPr>
          <p:cNvSpPr>
            <a:spLocks noGrp="1"/>
          </p:cNvSpPr>
          <p:nvPr>
            <p:ph type="sldNum" sz="quarter" idx="12"/>
          </p:nvPr>
        </p:nvSpPr>
        <p:spPr/>
        <p:txBody>
          <a:bodyPr/>
          <a:lstStyle/>
          <a:p>
            <a:fld id="{9C56C8D6-8E90-0343-8E34-2126625EC9F4}" type="slidenum">
              <a:rPr lang="en-US" smtClean="0"/>
              <a:t>2</a:t>
            </a:fld>
            <a:endParaRPr lang="en-US" dirty="0"/>
          </a:p>
        </p:txBody>
      </p:sp>
    </p:spTree>
    <p:extLst>
      <p:ext uri="{BB962C8B-B14F-4D97-AF65-F5344CB8AC3E}">
        <p14:creationId xmlns:p14="http://schemas.microsoft.com/office/powerpoint/2010/main" val="392182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86CC9-281E-5294-4C10-E741A5305F63}"/>
              </a:ext>
            </a:extLst>
          </p:cNvPr>
          <p:cNvSpPr>
            <a:spLocks noGrp="1"/>
          </p:cNvSpPr>
          <p:nvPr>
            <p:ph type="title"/>
          </p:nvPr>
        </p:nvSpPr>
        <p:spPr>
          <a:xfrm>
            <a:off x="284408" y="65356"/>
            <a:ext cx="10515600" cy="1042227"/>
          </a:xfrm>
        </p:spPr>
        <p:txBody>
          <a:bodyPr/>
          <a:lstStyle/>
          <a:p>
            <a:r>
              <a:rPr lang="en-US" b="1" dirty="0">
                <a:solidFill>
                  <a:schemeClr val="accent4">
                    <a:lumMod val="75000"/>
                  </a:schemeClr>
                </a:solidFill>
              </a:rPr>
              <a:t>Strategic Plan Structure</a:t>
            </a:r>
          </a:p>
        </p:txBody>
      </p:sp>
      <p:graphicFrame>
        <p:nvGraphicFramePr>
          <p:cNvPr id="4" name="Diagram 3">
            <a:extLst>
              <a:ext uri="{FF2B5EF4-FFF2-40B4-BE49-F238E27FC236}">
                <a16:creationId xmlns:a16="http://schemas.microsoft.com/office/drawing/2014/main" id="{533B42F3-EA36-02AB-AC41-776C94B7A2BA}"/>
              </a:ext>
            </a:extLst>
          </p:cNvPr>
          <p:cNvGraphicFramePr/>
          <p:nvPr>
            <p:extLst>
              <p:ext uri="{D42A27DB-BD31-4B8C-83A1-F6EECF244321}">
                <p14:modId xmlns:p14="http://schemas.microsoft.com/office/powerpoint/2010/main" val="2062359249"/>
              </p:ext>
            </p:extLst>
          </p:nvPr>
        </p:nvGraphicFramePr>
        <p:xfrm>
          <a:off x="577403" y="1107583"/>
          <a:ext cx="10515600" cy="30928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a:extLst>
              <a:ext uri="{FF2B5EF4-FFF2-40B4-BE49-F238E27FC236}">
                <a16:creationId xmlns:a16="http://schemas.microsoft.com/office/drawing/2014/main" id="{4F1251DD-7F91-086B-C6CB-783F33640760}"/>
              </a:ext>
            </a:extLst>
          </p:cNvPr>
          <p:cNvGraphicFramePr/>
          <p:nvPr>
            <p:extLst>
              <p:ext uri="{D42A27DB-BD31-4B8C-83A1-F6EECF244321}">
                <p14:modId xmlns:p14="http://schemas.microsoft.com/office/powerpoint/2010/main" val="1631985587"/>
              </p:ext>
            </p:extLst>
          </p:nvPr>
        </p:nvGraphicFramePr>
        <p:xfrm>
          <a:off x="577403" y="4301543"/>
          <a:ext cx="10515600" cy="234150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1" name="Date Placeholder 10">
            <a:extLst>
              <a:ext uri="{FF2B5EF4-FFF2-40B4-BE49-F238E27FC236}">
                <a16:creationId xmlns:a16="http://schemas.microsoft.com/office/drawing/2014/main" id="{D3D5B551-86D3-0883-6B5B-D7144E608F74}"/>
              </a:ext>
            </a:extLst>
          </p:cNvPr>
          <p:cNvSpPr>
            <a:spLocks noGrp="1"/>
          </p:cNvSpPr>
          <p:nvPr>
            <p:ph type="dt" sz="half" idx="10"/>
          </p:nvPr>
        </p:nvSpPr>
        <p:spPr/>
        <p:txBody>
          <a:bodyPr/>
          <a:lstStyle/>
          <a:p>
            <a:fld id="{018C0ADA-79E5-6848-AC4C-A28486255818}" type="datetime1">
              <a:rPr lang="en-GB" smtClean="0"/>
              <a:t>26/09/2025</a:t>
            </a:fld>
            <a:endParaRPr lang="en-US" dirty="0"/>
          </a:p>
        </p:txBody>
      </p:sp>
      <p:sp>
        <p:nvSpPr>
          <p:cNvPr id="12" name="Slide Number Placeholder 11">
            <a:extLst>
              <a:ext uri="{FF2B5EF4-FFF2-40B4-BE49-F238E27FC236}">
                <a16:creationId xmlns:a16="http://schemas.microsoft.com/office/drawing/2014/main" id="{200190A6-9B66-9E48-B038-7FBAAED0AC50}"/>
              </a:ext>
            </a:extLst>
          </p:cNvPr>
          <p:cNvSpPr>
            <a:spLocks noGrp="1"/>
          </p:cNvSpPr>
          <p:nvPr>
            <p:ph type="sldNum" sz="quarter" idx="12"/>
          </p:nvPr>
        </p:nvSpPr>
        <p:spPr/>
        <p:txBody>
          <a:bodyPr/>
          <a:lstStyle/>
          <a:p>
            <a:fld id="{9C56C8D6-8E90-0343-8E34-2126625EC9F4}" type="slidenum">
              <a:rPr lang="en-US" smtClean="0"/>
              <a:t>3</a:t>
            </a:fld>
            <a:endParaRPr lang="en-US" dirty="0"/>
          </a:p>
        </p:txBody>
      </p:sp>
    </p:spTree>
    <p:extLst>
      <p:ext uri="{BB962C8B-B14F-4D97-AF65-F5344CB8AC3E}">
        <p14:creationId xmlns:p14="http://schemas.microsoft.com/office/powerpoint/2010/main" val="3281088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C4604C-9EC2-2F7A-06A6-BBBBDD7F9CB7}"/>
              </a:ext>
            </a:extLst>
          </p:cNvPr>
          <p:cNvSpPr>
            <a:spLocks noGrp="1"/>
          </p:cNvSpPr>
          <p:nvPr>
            <p:ph type="title"/>
          </p:nvPr>
        </p:nvSpPr>
        <p:spPr/>
        <p:txBody>
          <a:bodyPr/>
          <a:lstStyle/>
          <a:p>
            <a:r>
              <a:rPr lang="en-US" b="1" dirty="0">
                <a:solidFill>
                  <a:srgbClr val="00B0F0"/>
                </a:solidFill>
              </a:rPr>
              <a:t>Defining our Core areas of focus</a:t>
            </a:r>
          </a:p>
        </p:txBody>
      </p:sp>
      <p:sp>
        <p:nvSpPr>
          <p:cNvPr id="3" name="Title 1">
            <a:extLst>
              <a:ext uri="{FF2B5EF4-FFF2-40B4-BE49-F238E27FC236}">
                <a16:creationId xmlns:a16="http://schemas.microsoft.com/office/drawing/2014/main" id="{C12B6EAD-A6F0-29C2-633C-936398007B11}"/>
              </a:ext>
            </a:extLst>
          </p:cNvPr>
          <p:cNvSpPr txBox="1">
            <a:spLocks/>
          </p:cNvSpPr>
          <p:nvPr/>
        </p:nvSpPr>
        <p:spPr>
          <a:xfrm>
            <a:off x="838200" y="1690688"/>
            <a:ext cx="10515600" cy="4281016"/>
          </a:xfrm>
          <a:prstGeom prst="rect">
            <a:avLst/>
          </a:prstGeom>
        </p:spPr>
        <p:txBody>
          <a:bodyPr vert="horz" lIns="91440" tIns="45720" rIns="91440" bIns="45720" rtlCol="0" anchor="ctr">
            <a:normAutofit fontScale="6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 </a:t>
            </a:r>
            <a:br>
              <a:rPr lang="en-US" dirty="0"/>
            </a:br>
            <a:r>
              <a:rPr lang="en-US" dirty="0"/>
              <a:t>The</a:t>
            </a:r>
            <a:r>
              <a:rPr lang="en-US" b="1" dirty="0"/>
              <a:t> Courses </a:t>
            </a:r>
            <a:r>
              <a:rPr lang="en-US" dirty="0"/>
              <a:t>include the Haughton and Blairs courses as well as the practice areas, access paths and boundaries.</a:t>
            </a:r>
          </a:p>
          <a:p>
            <a:endParaRPr lang="en-US" b="1" dirty="0"/>
          </a:p>
          <a:p>
            <a:r>
              <a:rPr lang="en-US" b="1" dirty="0"/>
              <a:t>Golf operations </a:t>
            </a:r>
            <a:r>
              <a:rPr lang="en-US" dirty="0"/>
              <a:t>include the Pro-shop, the driving range (now incorporating trackman), coaching facilities and competition golf</a:t>
            </a:r>
            <a:r>
              <a:rPr lang="en-US" dirty="0">
                <a:solidFill>
                  <a:srgbClr val="FF0000"/>
                </a:solidFill>
              </a:rPr>
              <a:t>.</a:t>
            </a:r>
            <a:endParaRPr lang="en-US" dirty="0"/>
          </a:p>
          <a:p>
            <a:endParaRPr lang="en-US" b="1" dirty="0"/>
          </a:p>
          <a:p>
            <a:r>
              <a:rPr lang="en-US" b="1" dirty="0"/>
              <a:t>Club Operations</a:t>
            </a:r>
            <a:r>
              <a:rPr lang="en-US" dirty="0"/>
              <a:t> includes membership and administration, the food and beverage service, locker rooms, the Marquee and outdoor facilities, access roads and parking.</a:t>
            </a:r>
            <a:br>
              <a:rPr lang="en-US" dirty="0"/>
            </a:br>
            <a:br>
              <a:rPr lang="en-US" dirty="0"/>
            </a:br>
            <a:endParaRPr lang="en-US" dirty="0"/>
          </a:p>
        </p:txBody>
      </p:sp>
      <p:sp>
        <p:nvSpPr>
          <p:cNvPr id="10" name="Date Placeholder 9">
            <a:extLst>
              <a:ext uri="{FF2B5EF4-FFF2-40B4-BE49-F238E27FC236}">
                <a16:creationId xmlns:a16="http://schemas.microsoft.com/office/drawing/2014/main" id="{91D65B72-4EA1-9531-9A5D-A2B4F7DC6701}"/>
              </a:ext>
            </a:extLst>
          </p:cNvPr>
          <p:cNvSpPr>
            <a:spLocks noGrp="1"/>
          </p:cNvSpPr>
          <p:nvPr>
            <p:ph type="dt" sz="half" idx="10"/>
          </p:nvPr>
        </p:nvSpPr>
        <p:spPr/>
        <p:txBody>
          <a:bodyPr/>
          <a:lstStyle/>
          <a:p>
            <a:fld id="{8D8A6DA8-7AFF-1744-A316-C4AB93D99E7F}" type="datetime1">
              <a:rPr lang="en-GB" smtClean="0"/>
              <a:t>26/09/2025</a:t>
            </a:fld>
            <a:endParaRPr lang="en-US" dirty="0"/>
          </a:p>
        </p:txBody>
      </p:sp>
      <p:sp>
        <p:nvSpPr>
          <p:cNvPr id="11" name="Slide Number Placeholder 10">
            <a:extLst>
              <a:ext uri="{FF2B5EF4-FFF2-40B4-BE49-F238E27FC236}">
                <a16:creationId xmlns:a16="http://schemas.microsoft.com/office/drawing/2014/main" id="{4007D988-069B-7C5E-26BE-F6385657F67A}"/>
              </a:ext>
            </a:extLst>
          </p:cNvPr>
          <p:cNvSpPr>
            <a:spLocks noGrp="1"/>
          </p:cNvSpPr>
          <p:nvPr>
            <p:ph type="sldNum" sz="quarter" idx="12"/>
          </p:nvPr>
        </p:nvSpPr>
        <p:spPr/>
        <p:txBody>
          <a:bodyPr/>
          <a:lstStyle/>
          <a:p>
            <a:fld id="{9C56C8D6-8E90-0343-8E34-2126625EC9F4}" type="slidenum">
              <a:rPr lang="en-US" smtClean="0"/>
              <a:t>4</a:t>
            </a:fld>
            <a:endParaRPr lang="en-US" dirty="0"/>
          </a:p>
        </p:txBody>
      </p:sp>
    </p:spTree>
    <p:extLst>
      <p:ext uri="{BB962C8B-B14F-4D97-AF65-F5344CB8AC3E}">
        <p14:creationId xmlns:p14="http://schemas.microsoft.com/office/powerpoint/2010/main" val="6949596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BB6ADB-447C-DFAD-C52C-9966BBFA5BF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1D12A94-BF3D-54D8-79E8-20734C6318B1}"/>
              </a:ext>
            </a:extLst>
          </p:cNvPr>
          <p:cNvSpPr>
            <a:spLocks noGrp="1"/>
          </p:cNvSpPr>
          <p:nvPr>
            <p:ph type="title"/>
          </p:nvPr>
        </p:nvSpPr>
        <p:spPr/>
        <p:txBody>
          <a:bodyPr/>
          <a:lstStyle/>
          <a:p>
            <a:r>
              <a:rPr lang="en-US" b="1" dirty="0">
                <a:solidFill>
                  <a:schemeClr val="accent6">
                    <a:lumMod val="75000"/>
                  </a:schemeClr>
                </a:solidFill>
              </a:rPr>
              <a:t>Defining our 5 governing objectives </a:t>
            </a:r>
          </a:p>
        </p:txBody>
      </p:sp>
      <p:sp>
        <p:nvSpPr>
          <p:cNvPr id="6" name="Title 1">
            <a:extLst>
              <a:ext uri="{FF2B5EF4-FFF2-40B4-BE49-F238E27FC236}">
                <a16:creationId xmlns:a16="http://schemas.microsoft.com/office/drawing/2014/main" id="{49A2CDC6-C747-F1AA-1CE5-495271C932A1}"/>
              </a:ext>
            </a:extLst>
          </p:cNvPr>
          <p:cNvSpPr txBox="1">
            <a:spLocks/>
          </p:cNvSpPr>
          <p:nvPr/>
        </p:nvSpPr>
        <p:spPr>
          <a:xfrm>
            <a:off x="567743" y="1484625"/>
            <a:ext cx="11624257" cy="5212389"/>
          </a:xfrm>
          <a:prstGeom prst="rect">
            <a:avLst/>
          </a:prstGeom>
        </p:spPr>
        <p:txBody>
          <a:bodyPr vert="horz" lIns="91440" tIns="45720" rIns="91440" bIns="45720" rtlCol="0" anchor="ctr">
            <a:normAutofit fontScale="5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 </a:t>
            </a:r>
            <a:br>
              <a:rPr lang="en-US" dirty="0"/>
            </a:br>
            <a:r>
              <a:rPr lang="en-US" b="1" dirty="0"/>
              <a:t>Service Excellence - </a:t>
            </a:r>
            <a:r>
              <a:rPr lang="en-US" dirty="0"/>
              <a:t>providing a high-quality user experience that exceeds expectations through understanding membership needs and providing a high-quality service consistently.</a:t>
            </a:r>
          </a:p>
          <a:p>
            <a:endParaRPr lang="en-US" b="1" dirty="0"/>
          </a:p>
          <a:p>
            <a:r>
              <a:rPr lang="en-US" b="1" dirty="0"/>
              <a:t>Finance </a:t>
            </a:r>
            <a:r>
              <a:rPr lang="en-US" dirty="0"/>
              <a:t>-</a:t>
            </a:r>
            <a:r>
              <a:rPr lang="en-US" b="1" dirty="0"/>
              <a:t> </a:t>
            </a:r>
            <a:r>
              <a:rPr lang="en-US" dirty="0"/>
              <a:t>achieving a modest net profit annually to provide funds for reinvestment and ensure appropriate cash reserves are in place to provide long term stability.</a:t>
            </a:r>
          </a:p>
          <a:p>
            <a:endParaRPr lang="en-US" b="1" dirty="0"/>
          </a:p>
          <a:p>
            <a:r>
              <a:rPr lang="en-US" b="1" dirty="0"/>
              <a:t>Sustainability </a:t>
            </a:r>
            <a:r>
              <a:rPr lang="en-US" dirty="0"/>
              <a:t>– balancing the economic, environmental and social goals by creating an attractive environment, embracing new technology, focus on energy efficiency, adapting to climate changes, and maintaining membership levels.</a:t>
            </a:r>
          </a:p>
          <a:p>
            <a:endParaRPr lang="en-US" b="1" dirty="0"/>
          </a:p>
          <a:p>
            <a:r>
              <a:rPr lang="en-US" b="1" dirty="0"/>
              <a:t>Talent Management </a:t>
            </a:r>
            <a:r>
              <a:rPr lang="en-US" dirty="0"/>
              <a:t>– ensure that we have a high-quality team by attracting, training and retaining the best people and providing suitable career paths for all staff.</a:t>
            </a:r>
          </a:p>
          <a:p>
            <a:endParaRPr lang="en-US" dirty="0"/>
          </a:p>
          <a:p>
            <a:r>
              <a:rPr lang="en-US" b="1" dirty="0"/>
              <a:t>Governance </a:t>
            </a:r>
            <a:r>
              <a:rPr lang="en-US" dirty="0"/>
              <a:t>– having the appropriate system of processes and policies for the smooth running of the golf club, where there is regular and open communication, a focus on health and safety and a high level of integrity, fairness and respect for members and staff alike.</a:t>
            </a:r>
            <a:br>
              <a:rPr lang="en-US" dirty="0"/>
            </a:br>
            <a:br>
              <a:rPr lang="en-US" dirty="0"/>
            </a:br>
            <a:endParaRPr lang="en-US" dirty="0"/>
          </a:p>
        </p:txBody>
      </p:sp>
      <p:sp>
        <p:nvSpPr>
          <p:cNvPr id="10" name="Date Placeholder 9">
            <a:extLst>
              <a:ext uri="{FF2B5EF4-FFF2-40B4-BE49-F238E27FC236}">
                <a16:creationId xmlns:a16="http://schemas.microsoft.com/office/drawing/2014/main" id="{03A7ACEE-CF92-EA53-9E8D-BD16324AB247}"/>
              </a:ext>
            </a:extLst>
          </p:cNvPr>
          <p:cNvSpPr>
            <a:spLocks noGrp="1"/>
          </p:cNvSpPr>
          <p:nvPr>
            <p:ph type="dt" sz="half" idx="10"/>
          </p:nvPr>
        </p:nvSpPr>
        <p:spPr/>
        <p:txBody>
          <a:bodyPr/>
          <a:lstStyle/>
          <a:p>
            <a:fld id="{255CFB16-B571-B644-A3F4-52BCC00A2D14}" type="datetime1">
              <a:rPr lang="en-GB" smtClean="0"/>
              <a:t>26/09/2025</a:t>
            </a:fld>
            <a:endParaRPr lang="en-US" dirty="0"/>
          </a:p>
        </p:txBody>
      </p:sp>
      <p:sp>
        <p:nvSpPr>
          <p:cNvPr id="11" name="Slide Number Placeholder 10">
            <a:extLst>
              <a:ext uri="{FF2B5EF4-FFF2-40B4-BE49-F238E27FC236}">
                <a16:creationId xmlns:a16="http://schemas.microsoft.com/office/drawing/2014/main" id="{C4D85AC9-B135-1308-8E28-5815ECB70E31}"/>
              </a:ext>
            </a:extLst>
          </p:cNvPr>
          <p:cNvSpPr>
            <a:spLocks noGrp="1"/>
          </p:cNvSpPr>
          <p:nvPr>
            <p:ph type="sldNum" sz="quarter" idx="12"/>
          </p:nvPr>
        </p:nvSpPr>
        <p:spPr/>
        <p:txBody>
          <a:bodyPr/>
          <a:lstStyle/>
          <a:p>
            <a:fld id="{9C56C8D6-8E90-0343-8E34-2126625EC9F4}" type="slidenum">
              <a:rPr lang="en-US" smtClean="0"/>
              <a:t>5</a:t>
            </a:fld>
            <a:endParaRPr lang="en-US" dirty="0"/>
          </a:p>
        </p:txBody>
      </p:sp>
    </p:spTree>
    <p:extLst>
      <p:ext uri="{BB962C8B-B14F-4D97-AF65-F5344CB8AC3E}">
        <p14:creationId xmlns:p14="http://schemas.microsoft.com/office/powerpoint/2010/main" val="2224555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493C7-C9A3-B003-058B-BDDB4E789AE1}"/>
              </a:ext>
            </a:extLst>
          </p:cNvPr>
          <p:cNvSpPr>
            <a:spLocks noGrp="1"/>
          </p:cNvSpPr>
          <p:nvPr>
            <p:ph type="title"/>
          </p:nvPr>
        </p:nvSpPr>
        <p:spPr>
          <a:xfrm>
            <a:off x="0" y="0"/>
            <a:ext cx="10515600" cy="1325563"/>
          </a:xfrm>
        </p:spPr>
        <p:txBody>
          <a:bodyPr/>
          <a:lstStyle/>
          <a:p>
            <a:r>
              <a:rPr lang="en-US" b="1" dirty="0">
                <a:solidFill>
                  <a:schemeClr val="accent6">
                    <a:lumMod val="75000"/>
                  </a:schemeClr>
                </a:solidFill>
              </a:rPr>
              <a:t>The Process</a:t>
            </a:r>
          </a:p>
        </p:txBody>
      </p:sp>
      <p:graphicFrame>
        <p:nvGraphicFramePr>
          <p:cNvPr id="3" name="Diagram 2">
            <a:extLst>
              <a:ext uri="{FF2B5EF4-FFF2-40B4-BE49-F238E27FC236}">
                <a16:creationId xmlns:a16="http://schemas.microsoft.com/office/drawing/2014/main" id="{F6CB0092-550D-DC0B-0DAF-2C601751DE44}"/>
              </a:ext>
            </a:extLst>
          </p:cNvPr>
          <p:cNvGraphicFramePr/>
          <p:nvPr>
            <p:extLst>
              <p:ext uri="{D42A27DB-BD31-4B8C-83A1-F6EECF244321}">
                <p14:modId xmlns:p14="http://schemas.microsoft.com/office/powerpoint/2010/main" val="4229736899"/>
              </p:ext>
            </p:extLst>
          </p:nvPr>
        </p:nvGraphicFramePr>
        <p:xfrm>
          <a:off x="2032000" y="1066800"/>
          <a:ext cx="7790873" cy="50715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Date Placeholder 9">
            <a:extLst>
              <a:ext uri="{FF2B5EF4-FFF2-40B4-BE49-F238E27FC236}">
                <a16:creationId xmlns:a16="http://schemas.microsoft.com/office/drawing/2014/main" id="{2E68D8D3-6415-A5EF-E6C1-70054DAAA1D4}"/>
              </a:ext>
            </a:extLst>
          </p:cNvPr>
          <p:cNvSpPr>
            <a:spLocks noGrp="1"/>
          </p:cNvSpPr>
          <p:nvPr>
            <p:ph type="dt" sz="half" idx="10"/>
          </p:nvPr>
        </p:nvSpPr>
        <p:spPr/>
        <p:txBody>
          <a:bodyPr/>
          <a:lstStyle/>
          <a:p>
            <a:fld id="{60BD92ED-9CD4-7145-876D-E36E444117B5}" type="datetime1">
              <a:rPr lang="en-GB" smtClean="0"/>
              <a:t>26/09/2025</a:t>
            </a:fld>
            <a:endParaRPr lang="en-US" dirty="0"/>
          </a:p>
        </p:txBody>
      </p:sp>
      <p:sp>
        <p:nvSpPr>
          <p:cNvPr id="11" name="Slide Number Placeholder 10">
            <a:extLst>
              <a:ext uri="{FF2B5EF4-FFF2-40B4-BE49-F238E27FC236}">
                <a16:creationId xmlns:a16="http://schemas.microsoft.com/office/drawing/2014/main" id="{215E396A-D5AF-D7DF-F26C-BD905528AEC8}"/>
              </a:ext>
            </a:extLst>
          </p:cNvPr>
          <p:cNvSpPr>
            <a:spLocks noGrp="1"/>
          </p:cNvSpPr>
          <p:nvPr>
            <p:ph type="sldNum" sz="quarter" idx="12"/>
          </p:nvPr>
        </p:nvSpPr>
        <p:spPr/>
        <p:txBody>
          <a:bodyPr/>
          <a:lstStyle/>
          <a:p>
            <a:fld id="{9C56C8D6-8E90-0343-8E34-2126625EC9F4}" type="slidenum">
              <a:rPr lang="en-US" smtClean="0"/>
              <a:t>6</a:t>
            </a:fld>
            <a:endParaRPr lang="en-US" dirty="0"/>
          </a:p>
        </p:txBody>
      </p:sp>
    </p:spTree>
    <p:extLst>
      <p:ext uri="{BB962C8B-B14F-4D97-AF65-F5344CB8AC3E}">
        <p14:creationId xmlns:p14="http://schemas.microsoft.com/office/powerpoint/2010/main" val="4345135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13F65-ABC9-5987-23EA-C250326EC678}"/>
              </a:ext>
            </a:extLst>
          </p:cNvPr>
          <p:cNvSpPr>
            <a:spLocks noGrp="1"/>
          </p:cNvSpPr>
          <p:nvPr>
            <p:ph type="title"/>
          </p:nvPr>
        </p:nvSpPr>
        <p:spPr>
          <a:xfrm>
            <a:off x="312682" y="323084"/>
            <a:ext cx="10515600" cy="1325563"/>
          </a:xfrm>
        </p:spPr>
        <p:txBody>
          <a:bodyPr/>
          <a:lstStyle/>
          <a:p>
            <a:r>
              <a:rPr lang="en-US" b="1" dirty="0">
                <a:solidFill>
                  <a:schemeClr val="accent6">
                    <a:lumMod val="75000"/>
                  </a:schemeClr>
                </a:solidFill>
              </a:rPr>
              <a:t>Strategy Sub-committee</a:t>
            </a:r>
          </a:p>
        </p:txBody>
      </p:sp>
      <p:graphicFrame>
        <p:nvGraphicFramePr>
          <p:cNvPr id="4" name="Diagram 3">
            <a:extLst>
              <a:ext uri="{FF2B5EF4-FFF2-40B4-BE49-F238E27FC236}">
                <a16:creationId xmlns:a16="http://schemas.microsoft.com/office/drawing/2014/main" id="{F7822F45-41FF-1FCB-8CCA-2209618E3F4C}"/>
              </a:ext>
            </a:extLst>
          </p:cNvPr>
          <p:cNvGraphicFramePr/>
          <p:nvPr>
            <p:extLst>
              <p:ext uri="{D42A27DB-BD31-4B8C-83A1-F6EECF244321}">
                <p14:modId xmlns:p14="http://schemas.microsoft.com/office/powerpoint/2010/main" val="1940094237"/>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CB043678-9C19-BAFD-92E4-96112F66FD5D}"/>
              </a:ext>
            </a:extLst>
          </p:cNvPr>
          <p:cNvSpPr txBox="1"/>
          <p:nvPr/>
        </p:nvSpPr>
        <p:spPr>
          <a:xfrm>
            <a:off x="427858" y="3153104"/>
            <a:ext cx="3009025" cy="1477328"/>
          </a:xfrm>
          <a:prstGeom prst="rect">
            <a:avLst/>
          </a:prstGeom>
          <a:noFill/>
        </p:spPr>
        <p:txBody>
          <a:bodyPr wrap="square" rtlCol="0">
            <a:spAutoFit/>
          </a:bodyPr>
          <a:lstStyle/>
          <a:p>
            <a:r>
              <a:rPr lang="en-US" dirty="0"/>
              <a:t>The Strategy Sub-committee will meet with the management team and others as required to formulate the strategic plan</a:t>
            </a:r>
          </a:p>
        </p:txBody>
      </p:sp>
      <p:sp>
        <p:nvSpPr>
          <p:cNvPr id="5" name="TextBox 4">
            <a:extLst>
              <a:ext uri="{FF2B5EF4-FFF2-40B4-BE49-F238E27FC236}">
                <a16:creationId xmlns:a16="http://schemas.microsoft.com/office/drawing/2014/main" id="{AEAA3B62-81CF-AA4F-C48D-1A143DB6D644}"/>
              </a:ext>
            </a:extLst>
          </p:cNvPr>
          <p:cNvSpPr txBox="1"/>
          <p:nvPr/>
        </p:nvSpPr>
        <p:spPr>
          <a:xfrm>
            <a:off x="9182975" y="3153104"/>
            <a:ext cx="3009025" cy="1477328"/>
          </a:xfrm>
          <a:prstGeom prst="rect">
            <a:avLst/>
          </a:prstGeom>
          <a:noFill/>
        </p:spPr>
        <p:txBody>
          <a:bodyPr wrap="square" rtlCol="0">
            <a:spAutoFit/>
          </a:bodyPr>
          <a:lstStyle/>
          <a:p>
            <a:r>
              <a:rPr lang="en-US" dirty="0"/>
              <a:t>The Strategy Sub-committee will communicate the strategic plan to council who will review, feedback and approve</a:t>
            </a:r>
          </a:p>
        </p:txBody>
      </p:sp>
      <p:sp>
        <p:nvSpPr>
          <p:cNvPr id="12" name="Date Placeholder 11">
            <a:extLst>
              <a:ext uri="{FF2B5EF4-FFF2-40B4-BE49-F238E27FC236}">
                <a16:creationId xmlns:a16="http://schemas.microsoft.com/office/drawing/2014/main" id="{9E24678E-A26E-05D2-2288-1541C2BF5875}"/>
              </a:ext>
            </a:extLst>
          </p:cNvPr>
          <p:cNvSpPr>
            <a:spLocks noGrp="1"/>
          </p:cNvSpPr>
          <p:nvPr>
            <p:ph type="dt" sz="half" idx="10"/>
          </p:nvPr>
        </p:nvSpPr>
        <p:spPr/>
        <p:txBody>
          <a:bodyPr/>
          <a:lstStyle/>
          <a:p>
            <a:fld id="{B16852F5-0CED-224C-948E-C3AD02E7B259}" type="datetime1">
              <a:rPr lang="en-GB" smtClean="0"/>
              <a:t>26/09/2025</a:t>
            </a:fld>
            <a:endParaRPr lang="en-US" dirty="0"/>
          </a:p>
        </p:txBody>
      </p:sp>
      <p:sp>
        <p:nvSpPr>
          <p:cNvPr id="13" name="Slide Number Placeholder 12">
            <a:extLst>
              <a:ext uri="{FF2B5EF4-FFF2-40B4-BE49-F238E27FC236}">
                <a16:creationId xmlns:a16="http://schemas.microsoft.com/office/drawing/2014/main" id="{57CB9512-BB95-9B43-E5FA-687F4D5C27DD}"/>
              </a:ext>
            </a:extLst>
          </p:cNvPr>
          <p:cNvSpPr>
            <a:spLocks noGrp="1"/>
          </p:cNvSpPr>
          <p:nvPr>
            <p:ph type="sldNum" sz="quarter" idx="12"/>
          </p:nvPr>
        </p:nvSpPr>
        <p:spPr/>
        <p:txBody>
          <a:bodyPr/>
          <a:lstStyle/>
          <a:p>
            <a:fld id="{9C56C8D6-8E90-0343-8E34-2126625EC9F4}" type="slidenum">
              <a:rPr lang="en-US" smtClean="0"/>
              <a:t>7</a:t>
            </a:fld>
            <a:endParaRPr lang="en-US" dirty="0"/>
          </a:p>
        </p:txBody>
      </p:sp>
    </p:spTree>
    <p:extLst>
      <p:ext uri="{BB962C8B-B14F-4D97-AF65-F5344CB8AC3E}">
        <p14:creationId xmlns:p14="http://schemas.microsoft.com/office/powerpoint/2010/main" val="15828181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A47BA-D96F-4AA0-8C58-8C423FB7AEE6}"/>
              </a:ext>
            </a:extLst>
          </p:cNvPr>
          <p:cNvSpPr>
            <a:spLocks noGrp="1"/>
          </p:cNvSpPr>
          <p:nvPr>
            <p:ph type="title"/>
          </p:nvPr>
        </p:nvSpPr>
        <p:spPr>
          <a:xfrm>
            <a:off x="437883" y="129750"/>
            <a:ext cx="10515600" cy="1325563"/>
          </a:xfrm>
        </p:spPr>
        <p:txBody>
          <a:bodyPr/>
          <a:lstStyle/>
          <a:p>
            <a:r>
              <a:rPr lang="en-US" b="1" dirty="0">
                <a:solidFill>
                  <a:srgbClr val="00B0F0"/>
                </a:solidFill>
              </a:rPr>
              <a:t>Initiatives in the past 5 years</a:t>
            </a:r>
          </a:p>
        </p:txBody>
      </p:sp>
      <p:graphicFrame>
        <p:nvGraphicFramePr>
          <p:cNvPr id="4" name="Table 3">
            <a:extLst>
              <a:ext uri="{FF2B5EF4-FFF2-40B4-BE49-F238E27FC236}">
                <a16:creationId xmlns:a16="http://schemas.microsoft.com/office/drawing/2014/main" id="{41D2AD5A-C7DA-8A0F-CD10-3A1DE3A53CF6}"/>
              </a:ext>
            </a:extLst>
          </p:cNvPr>
          <p:cNvGraphicFramePr>
            <a:graphicFrameLocks noGrp="1"/>
          </p:cNvGraphicFramePr>
          <p:nvPr>
            <p:extLst>
              <p:ext uri="{D42A27DB-BD31-4B8C-83A1-F6EECF244321}">
                <p14:modId xmlns:p14="http://schemas.microsoft.com/office/powerpoint/2010/main" val="2915395433"/>
              </p:ext>
            </p:extLst>
          </p:nvPr>
        </p:nvGraphicFramePr>
        <p:xfrm>
          <a:off x="343290" y="1224085"/>
          <a:ext cx="10284852" cy="5398824"/>
        </p:xfrm>
        <a:graphic>
          <a:graphicData uri="http://schemas.openxmlformats.org/drawingml/2006/table">
            <a:tbl>
              <a:tblPr firstRow="1" bandRow="1">
                <a:tableStyleId>{5C22544A-7EE6-4342-B048-85BDC9FD1C3A}</a:tableStyleId>
              </a:tblPr>
              <a:tblGrid>
                <a:gridCol w="3428284">
                  <a:extLst>
                    <a:ext uri="{9D8B030D-6E8A-4147-A177-3AD203B41FA5}">
                      <a16:colId xmlns:a16="http://schemas.microsoft.com/office/drawing/2014/main" val="3014044172"/>
                    </a:ext>
                  </a:extLst>
                </a:gridCol>
                <a:gridCol w="3428284">
                  <a:extLst>
                    <a:ext uri="{9D8B030D-6E8A-4147-A177-3AD203B41FA5}">
                      <a16:colId xmlns:a16="http://schemas.microsoft.com/office/drawing/2014/main" val="43472822"/>
                    </a:ext>
                  </a:extLst>
                </a:gridCol>
                <a:gridCol w="3428284">
                  <a:extLst>
                    <a:ext uri="{9D8B030D-6E8A-4147-A177-3AD203B41FA5}">
                      <a16:colId xmlns:a16="http://schemas.microsoft.com/office/drawing/2014/main" val="1222592264"/>
                    </a:ext>
                  </a:extLst>
                </a:gridCol>
              </a:tblGrid>
              <a:tr h="550572">
                <a:tc>
                  <a:txBody>
                    <a:bodyPr/>
                    <a:lstStyle/>
                    <a:p>
                      <a:r>
                        <a:rPr lang="en-US" dirty="0"/>
                        <a:t>Course</a:t>
                      </a:r>
                    </a:p>
                  </a:txBody>
                  <a:tcPr/>
                </a:tc>
                <a:tc>
                  <a:txBody>
                    <a:bodyPr/>
                    <a:lstStyle/>
                    <a:p>
                      <a:r>
                        <a:rPr lang="en-US" dirty="0"/>
                        <a:t>Golf Operations</a:t>
                      </a:r>
                    </a:p>
                  </a:txBody>
                  <a:tcPr/>
                </a:tc>
                <a:tc>
                  <a:txBody>
                    <a:bodyPr/>
                    <a:lstStyle/>
                    <a:p>
                      <a:r>
                        <a:rPr lang="en-US" dirty="0"/>
                        <a:t>Club Operations</a:t>
                      </a:r>
                    </a:p>
                  </a:txBody>
                  <a:tcPr/>
                </a:tc>
                <a:extLst>
                  <a:ext uri="{0D108BD9-81ED-4DB2-BD59-A6C34878D82A}">
                    <a16:rowId xmlns:a16="http://schemas.microsoft.com/office/drawing/2014/main" val="2548509191"/>
                  </a:ext>
                </a:extLst>
              </a:tr>
              <a:tr h="550572">
                <a:tc>
                  <a:txBody>
                    <a:bodyPr/>
                    <a:lstStyle/>
                    <a:p>
                      <a:r>
                        <a:rPr lang="en-US" sz="1600" dirty="0"/>
                        <a:t>Bunker redesign program – easier maintenance and improved design</a:t>
                      </a:r>
                    </a:p>
                  </a:txBody>
                  <a:tcPr/>
                </a:tc>
                <a:tc>
                  <a:txBody>
                    <a:bodyPr/>
                    <a:lstStyle/>
                    <a:p>
                      <a:r>
                        <a:rPr lang="en-US" sz="1600" dirty="0"/>
                        <a:t>Inhouse professional team development</a:t>
                      </a:r>
                    </a:p>
                  </a:txBody>
                  <a:tcPr/>
                </a:tc>
                <a:tc>
                  <a:txBody>
                    <a:bodyPr/>
                    <a:lstStyle/>
                    <a:p>
                      <a:r>
                        <a:rPr lang="en-US" sz="1600" dirty="0"/>
                        <a:t>Clubhouse Refurbishment</a:t>
                      </a:r>
                    </a:p>
                  </a:txBody>
                  <a:tcPr/>
                </a:tc>
                <a:extLst>
                  <a:ext uri="{0D108BD9-81ED-4DB2-BD59-A6C34878D82A}">
                    <a16:rowId xmlns:a16="http://schemas.microsoft.com/office/drawing/2014/main" val="2969143726"/>
                  </a:ext>
                </a:extLst>
              </a:tr>
              <a:tr h="550572">
                <a:tc>
                  <a:txBody>
                    <a:bodyPr/>
                    <a:lstStyle/>
                    <a:p>
                      <a:r>
                        <a:rPr lang="en-US" sz="1600" dirty="0"/>
                        <a:t>Autonomous mowers – improve grass </a:t>
                      </a:r>
                      <a:r>
                        <a:rPr lang="en-US" sz="1600" dirty="0" err="1"/>
                        <a:t>health,presentation</a:t>
                      </a:r>
                      <a:r>
                        <a:rPr lang="en-US" sz="1600" dirty="0"/>
                        <a:t> and cost reduction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Trackman installation</a:t>
                      </a:r>
                    </a:p>
                    <a:p>
                      <a:endParaRPr lang="en-US" sz="1600" dirty="0"/>
                    </a:p>
                  </a:txBody>
                  <a:tcPr/>
                </a:tc>
                <a:tc>
                  <a:txBody>
                    <a:bodyPr/>
                    <a:lstStyle/>
                    <a:p>
                      <a:r>
                        <a:rPr lang="en-US" sz="1600" dirty="0"/>
                        <a:t>Marquee and outdoor areas</a:t>
                      </a:r>
                    </a:p>
                  </a:txBody>
                  <a:tcPr/>
                </a:tc>
                <a:extLst>
                  <a:ext uri="{0D108BD9-81ED-4DB2-BD59-A6C34878D82A}">
                    <a16:rowId xmlns:a16="http://schemas.microsoft.com/office/drawing/2014/main" val="3438510113"/>
                  </a:ext>
                </a:extLst>
              </a:tr>
              <a:tr h="550572">
                <a:tc>
                  <a:txBody>
                    <a:bodyPr/>
                    <a:lstStyle/>
                    <a:p>
                      <a:r>
                        <a:rPr lang="en-US" sz="1600" dirty="0"/>
                        <a:t>Equipment upgrades – sand injection, bunker rakes, winter mats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Coaching expansion</a:t>
                      </a:r>
                    </a:p>
                    <a:p>
                      <a:endParaRPr lang="en-US" sz="1600" dirty="0"/>
                    </a:p>
                  </a:txBody>
                  <a:tcPr/>
                </a:tc>
                <a:tc>
                  <a:txBody>
                    <a:bodyPr/>
                    <a:lstStyle/>
                    <a:p>
                      <a:r>
                        <a:rPr lang="en-US" sz="1600" dirty="0"/>
                        <a:t>New club website</a:t>
                      </a:r>
                    </a:p>
                  </a:txBody>
                  <a:tcPr/>
                </a:tc>
                <a:extLst>
                  <a:ext uri="{0D108BD9-81ED-4DB2-BD59-A6C34878D82A}">
                    <a16:rowId xmlns:a16="http://schemas.microsoft.com/office/drawing/2014/main" val="1739262435"/>
                  </a:ext>
                </a:extLst>
              </a:tr>
              <a:tr h="550572">
                <a:tc>
                  <a:txBody>
                    <a:bodyPr/>
                    <a:lstStyle/>
                    <a:p>
                      <a:r>
                        <a:rPr lang="en-US" sz="1600" dirty="0"/>
                        <a:t>Health and safety – new paths (1</a:t>
                      </a:r>
                      <a:r>
                        <a:rPr lang="en-US" sz="1600" baseline="30000" dirty="0"/>
                        <a:t>st</a:t>
                      </a:r>
                      <a:r>
                        <a:rPr lang="en-US" sz="1600" dirty="0"/>
                        <a:t> and 15</a:t>
                      </a:r>
                      <a:r>
                        <a:rPr lang="en-US" sz="1600" baseline="30000" dirty="0"/>
                        <a:t>th</a:t>
                      </a:r>
                      <a:r>
                        <a:rPr lang="en-US" sz="1600" dirty="0"/>
                        <a:t> tee on Haughton and 1</a:t>
                      </a:r>
                      <a:r>
                        <a:rPr lang="en-US" sz="1600" baseline="30000" dirty="0"/>
                        <a:t>st</a:t>
                      </a:r>
                      <a:r>
                        <a:rPr lang="en-US" sz="1600" dirty="0"/>
                        <a:t> on Blairs)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Competition and social golf improvements</a:t>
                      </a:r>
                    </a:p>
                    <a:p>
                      <a:endParaRPr lang="en-US" sz="1600" dirty="0"/>
                    </a:p>
                  </a:txBody>
                  <a:tcPr/>
                </a:tc>
                <a:tc>
                  <a:txBody>
                    <a:bodyPr/>
                    <a:lstStyle/>
                    <a:p>
                      <a:r>
                        <a:rPr lang="en-US" sz="1600" dirty="0"/>
                        <a:t>Reduce average age of membership and increase younger/associate members</a:t>
                      </a:r>
                    </a:p>
                  </a:txBody>
                  <a:tcPr/>
                </a:tc>
                <a:extLst>
                  <a:ext uri="{0D108BD9-81ED-4DB2-BD59-A6C34878D82A}">
                    <a16:rowId xmlns:a16="http://schemas.microsoft.com/office/drawing/2014/main" val="721662286"/>
                  </a:ext>
                </a:extLst>
              </a:tr>
              <a:tr h="550572">
                <a:tc>
                  <a:txBody>
                    <a:bodyPr/>
                    <a:lstStyle/>
                    <a:p>
                      <a:r>
                        <a:rPr lang="en-US" sz="1600" dirty="0"/>
                        <a:t>Flood mitigation work – clearing swales, new drainage, etc.</a:t>
                      </a:r>
                    </a:p>
                  </a:txBody>
                  <a:tcPr/>
                </a:tc>
                <a:tc>
                  <a:txBody>
                    <a:bodyPr/>
                    <a:lstStyle/>
                    <a:p>
                      <a:r>
                        <a:rPr lang="en-US" sz="1600" dirty="0"/>
                        <a:t>Junior and ladies’ programmes</a:t>
                      </a:r>
                    </a:p>
                  </a:txBody>
                  <a:tcPr/>
                </a:tc>
                <a:tc>
                  <a:txBody>
                    <a:bodyPr/>
                    <a:lstStyle/>
                    <a:p>
                      <a:r>
                        <a:rPr lang="en-US" sz="1600" dirty="0"/>
                        <a:t>Increase locker/trolley capacity and procure buggies</a:t>
                      </a:r>
                    </a:p>
                  </a:txBody>
                  <a:tcPr/>
                </a:tc>
                <a:extLst>
                  <a:ext uri="{0D108BD9-81ED-4DB2-BD59-A6C34878D82A}">
                    <a16:rowId xmlns:a16="http://schemas.microsoft.com/office/drawing/2014/main" val="705728071"/>
                  </a:ext>
                </a:extLst>
              </a:tr>
              <a:tr h="550572">
                <a:tc>
                  <a:txBody>
                    <a:bodyPr/>
                    <a:lstStyle/>
                    <a:p>
                      <a:r>
                        <a:rPr lang="en-US" sz="1600" dirty="0"/>
                        <a:t>Greenkeeping shed</a:t>
                      </a:r>
                    </a:p>
                  </a:txBody>
                  <a:tcPr/>
                </a:tc>
                <a:tc>
                  <a:txBody>
                    <a:bodyPr/>
                    <a:lstStyle/>
                    <a:p>
                      <a:r>
                        <a:rPr lang="en-US" sz="1600" dirty="0"/>
                        <a:t>Pro-shop stock purchasing around members habits</a:t>
                      </a:r>
                    </a:p>
                  </a:txBody>
                  <a:tcPr/>
                </a:tc>
                <a:tc>
                  <a:txBody>
                    <a:bodyPr/>
                    <a:lstStyle/>
                    <a:p>
                      <a:r>
                        <a:rPr lang="en-US" sz="1600" dirty="0"/>
                        <a:t>Customer Service initiatives (Menu, Club59, Deeside Way)</a:t>
                      </a:r>
                    </a:p>
                  </a:txBody>
                  <a:tcPr/>
                </a:tc>
                <a:extLst>
                  <a:ext uri="{0D108BD9-81ED-4DB2-BD59-A6C34878D82A}">
                    <a16:rowId xmlns:a16="http://schemas.microsoft.com/office/drawing/2014/main" val="2657961224"/>
                  </a:ext>
                </a:extLst>
              </a:tr>
              <a:tr h="550572">
                <a:tc>
                  <a:txBody>
                    <a:bodyPr/>
                    <a:lstStyle/>
                    <a:p>
                      <a:r>
                        <a:rPr lang="en-US" sz="1600" dirty="0"/>
                        <a:t>STRI Maintenance programme</a:t>
                      </a:r>
                    </a:p>
                  </a:txBody>
                  <a:tcPr/>
                </a:tc>
                <a:tc>
                  <a:txBody>
                    <a:bodyPr/>
                    <a:lstStyle/>
                    <a:p>
                      <a:r>
                        <a:rPr lang="en-US" sz="1600" dirty="0"/>
                        <a:t>Custom fitting</a:t>
                      </a:r>
                    </a:p>
                  </a:txBody>
                  <a:tcPr/>
                </a:tc>
                <a:tc>
                  <a:txBody>
                    <a:bodyPr/>
                    <a:lstStyle/>
                    <a:p>
                      <a:r>
                        <a:rPr lang="en-US" sz="1600" dirty="0"/>
                        <a:t>Update rules and regulations and admin structure</a:t>
                      </a:r>
                    </a:p>
                  </a:txBody>
                  <a:tcPr/>
                </a:tc>
                <a:extLst>
                  <a:ext uri="{0D108BD9-81ED-4DB2-BD59-A6C34878D82A}">
                    <a16:rowId xmlns:a16="http://schemas.microsoft.com/office/drawing/2014/main" val="819725421"/>
                  </a:ext>
                </a:extLst>
              </a:tr>
              <a:tr h="550572">
                <a:tc>
                  <a:txBody>
                    <a:bodyPr/>
                    <a:lstStyle/>
                    <a:p>
                      <a:r>
                        <a:rPr lang="en-US" sz="1600" dirty="0"/>
                        <a:t>Course Policy Document updates</a:t>
                      </a:r>
                    </a:p>
                  </a:txBody>
                  <a:tcPr/>
                </a:tc>
                <a:tc>
                  <a:txBody>
                    <a:bodyPr/>
                    <a:lstStyle/>
                    <a:p>
                      <a:r>
                        <a:rPr lang="en-US" sz="1600" dirty="0"/>
                        <a:t>Implemented loyalty programme</a:t>
                      </a:r>
                    </a:p>
                  </a:txBody>
                  <a:tcPr/>
                </a:tc>
                <a:tc>
                  <a:txBody>
                    <a:bodyPr/>
                    <a:lstStyle/>
                    <a:p>
                      <a:endParaRPr lang="en-US" sz="1600" dirty="0"/>
                    </a:p>
                  </a:txBody>
                  <a:tcPr/>
                </a:tc>
                <a:extLst>
                  <a:ext uri="{0D108BD9-81ED-4DB2-BD59-A6C34878D82A}">
                    <a16:rowId xmlns:a16="http://schemas.microsoft.com/office/drawing/2014/main" val="3658684009"/>
                  </a:ext>
                </a:extLst>
              </a:tr>
            </a:tbl>
          </a:graphicData>
        </a:graphic>
      </p:graphicFrame>
      <p:sp>
        <p:nvSpPr>
          <p:cNvPr id="10" name="Date Placeholder 9">
            <a:extLst>
              <a:ext uri="{FF2B5EF4-FFF2-40B4-BE49-F238E27FC236}">
                <a16:creationId xmlns:a16="http://schemas.microsoft.com/office/drawing/2014/main" id="{85AC4880-9042-B364-F732-6AD0F865FD8B}"/>
              </a:ext>
            </a:extLst>
          </p:cNvPr>
          <p:cNvSpPr>
            <a:spLocks noGrp="1"/>
          </p:cNvSpPr>
          <p:nvPr>
            <p:ph type="dt" sz="half" idx="10"/>
          </p:nvPr>
        </p:nvSpPr>
        <p:spPr/>
        <p:txBody>
          <a:bodyPr/>
          <a:lstStyle/>
          <a:p>
            <a:fld id="{FC01DDE8-596B-8044-8C54-6B1AE70CF35E}" type="datetime1">
              <a:rPr lang="en-GB" smtClean="0"/>
              <a:t>26/09/2025</a:t>
            </a:fld>
            <a:endParaRPr lang="en-US" dirty="0"/>
          </a:p>
        </p:txBody>
      </p:sp>
      <p:sp>
        <p:nvSpPr>
          <p:cNvPr id="11" name="Slide Number Placeholder 10">
            <a:extLst>
              <a:ext uri="{FF2B5EF4-FFF2-40B4-BE49-F238E27FC236}">
                <a16:creationId xmlns:a16="http://schemas.microsoft.com/office/drawing/2014/main" id="{81DA21D3-9857-464F-F3E8-12CC180B521E}"/>
              </a:ext>
            </a:extLst>
          </p:cNvPr>
          <p:cNvSpPr>
            <a:spLocks noGrp="1"/>
          </p:cNvSpPr>
          <p:nvPr>
            <p:ph type="sldNum" sz="quarter" idx="12"/>
          </p:nvPr>
        </p:nvSpPr>
        <p:spPr/>
        <p:txBody>
          <a:bodyPr/>
          <a:lstStyle/>
          <a:p>
            <a:fld id="{9C56C8D6-8E90-0343-8E34-2126625EC9F4}" type="slidenum">
              <a:rPr lang="en-US" smtClean="0"/>
              <a:t>8</a:t>
            </a:fld>
            <a:endParaRPr lang="en-US" dirty="0"/>
          </a:p>
        </p:txBody>
      </p:sp>
    </p:spTree>
    <p:extLst>
      <p:ext uri="{BB962C8B-B14F-4D97-AF65-F5344CB8AC3E}">
        <p14:creationId xmlns:p14="http://schemas.microsoft.com/office/powerpoint/2010/main" val="34972382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40432</TotalTime>
  <Words>3222</Words>
  <Application>Microsoft Office PowerPoint</Application>
  <PresentationFormat>Widescreen</PresentationFormat>
  <Paragraphs>515</Paragraphs>
  <Slides>24</Slides>
  <Notes>6</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24</vt:i4>
      </vt:variant>
    </vt:vector>
  </HeadingPairs>
  <TitlesOfParts>
    <vt:vector size="29" baseType="lpstr">
      <vt:lpstr>Arial</vt:lpstr>
      <vt:lpstr>Calibri</vt:lpstr>
      <vt:lpstr>Calibri Light</vt:lpstr>
      <vt:lpstr>Office Theme</vt:lpstr>
      <vt:lpstr>Worksheet</vt:lpstr>
      <vt:lpstr>STRATEGIC PLAN</vt:lpstr>
      <vt:lpstr>Captains Foreword &amp; Introduction</vt:lpstr>
      <vt:lpstr>PowerPoint Presentation</vt:lpstr>
      <vt:lpstr>Strategic Plan Structure</vt:lpstr>
      <vt:lpstr>Defining our Core areas of focus</vt:lpstr>
      <vt:lpstr>Defining our 5 governing objectives </vt:lpstr>
      <vt:lpstr>The Process</vt:lpstr>
      <vt:lpstr>Strategy Sub-committee</vt:lpstr>
      <vt:lpstr>Initiatives in the past 5 years</vt:lpstr>
      <vt:lpstr>Assessment of current status- internal view</vt:lpstr>
      <vt:lpstr>Analysis of Operating Costs </vt:lpstr>
      <vt:lpstr>Draft Financial Plan</vt:lpstr>
      <vt:lpstr>Draft Financial Plan – projected cash flow</vt:lpstr>
      <vt:lpstr>The Courses</vt:lpstr>
      <vt:lpstr>Golf Operations</vt:lpstr>
      <vt:lpstr>Club Operations</vt:lpstr>
      <vt:lpstr>Service Excellence</vt:lpstr>
      <vt:lpstr>Finance</vt:lpstr>
      <vt:lpstr>Sustainability </vt:lpstr>
      <vt:lpstr>Talent Management </vt:lpstr>
      <vt:lpstr>Governance </vt:lpstr>
      <vt:lpstr>Measuring progress </vt:lpstr>
      <vt:lpstr>Summary of High Priority Areas of Focus</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Captains Foreword &amp; Introduction</dc:title>
  <dc:creator>Alan Gordon</dc:creator>
  <cp:lastModifiedBy>Debbie Pern</cp:lastModifiedBy>
  <cp:revision>24</cp:revision>
  <cp:lastPrinted>2025-07-31T12:34:26Z</cp:lastPrinted>
  <dcterms:created xsi:type="dcterms:W3CDTF">2024-12-05T19:42:34Z</dcterms:created>
  <dcterms:modified xsi:type="dcterms:W3CDTF">2025-09-26T07:57:31Z</dcterms:modified>
</cp:coreProperties>
</file>